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69" r:id="rId3"/>
    <p:sldId id="257" r:id="rId4"/>
    <p:sldId id="263" r:id="rId5"/>
    <p:sldId id="261" r:id="rId6"/>
    <p:sldId id="258" r:id="rId7"/>
    <p:sldId id="264" r:id="rId8"/>
    <p:sldId id="262" r:id="rId9"/>
    <p:sldId id="265" r:id="rId10"/>
    <p:sldId id="259" r:id="rId11"/>
    <p:sldId id="266" r:id="rId12"/>
    <p:sldId id="267" r:id="rId13"/>
    <p:sldId id="260" r:id="rId14"/>
    <p:sldId id="26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22" d="100"/>
          <a:sy n="122" d="100"/>
        </p:scale>
        <p:origin x="240"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Monday, June 3, 2024</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357137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Monday, June 3, 2024</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90588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Monday, June 3, 2024</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54272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Monday, June 3, 2024</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02830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Monday, June 3, 2024</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72262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Monday, June 3, 2024</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04631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Monday, June 3, 2024</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71875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Monday, June 3, 2024</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9548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Monday, June 3, 2024</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81429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Monday, June 3, 2024</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71567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Monday, June 3, 2024</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0673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Monday, June 3, 2024</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047552646"/>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9A82E9B-3564-CFF7-FE09-5D874FFCB570}"/>
              </a:ext>
            </a:extLst>
          </p:cNvPr>
          <p:cNvSpPr txBox="1"/>
          <p:nvPr/>
        </p:nvSpPr>
        <p:spPr>
          <a:xfrm>
            <a:off x="363887" y="233830"/>
            <a:ext cx="7955359" cy="3496214"/>
          </a:xfrm>
          <a:prstGeom prst="rect">
            <a:avLst/>
          </a:prstGeom>
        </p:spPr>
        <p:txBody>
          <a:bodyPr vert="horz" wrap="square" lIns="0" tIns="0" rIns="0" bIns="0" rtlCol="0" anchor="t" anchorCtr="0">
            <a:normAutofit/>
          </a:bodyPr>
          <a:lstStyle/>
          <a:p>
            <a:pPr>
              <a:spcBef>
                <a:spcPct val="0"/>
              </a:spcBef>
              <a:spcAft>
                <a:spcPts val="600"/>
              </a:spcAft>
            </a:pPr>
            <a:r>
              <a:rPr lang="en-US" sz="6000" dirty="0" err="1">
                <a:latin typeface="+mj-lt"/>
                <a:ea typeface="+mj-ea"/>
                <a:cs typeface="+mj-cs"/>
              </a:rPr>
              <a:t>SCNi</a:t>
            </a:r>
            <a:r>
              <a:rPr lang="en-US" sz="6000" dirty="0">
                <a:latin typeface="+mj-lt"/>
                <a:ea typeface="+mj-ea"/>
                <a:cs typeface="+mj-cs"/>
              </a:rPr>
              <a:t> Lab Handbooks</a:t>
            </a:r>
          </a:p>
        </p:txBody>
      </p:sp>
      <p:sp>
        <p:nvSpPr>
          <p:cNvPr id="5" name="TextBox 4">
            <a:extLst>
              <a:ext uri="{FF2B5EF4-FFF2-40B4-BE49-F238E27FC236}">
                <a16:creationId xmlns:a16="http://schemas.microsoft.com/office/drawing/2014/main" id="{3B5A1CE9-78B5-6CD0-00E5-A5DC2097DC5C}"/>
              </a:ext>
            </a:extLst>
          </p:cNvPr>
          <p:cNvSpPr txBox="1"/>
          <p:nvPr/>
        </p:nvSpPr>
        <p:spPr>
          <a:xfrm>
            <a:off x="363887" y="5251502"/>
            <a:ext cx="10474442" cy="1030306"/>
          </a:xfrm>
          <a:prstGeom prst="rect">
            <a:avLst/>
          </a:prstGeom>
        </p:spPr>
        <p:txBody>
          <a:bodyPr vert="horz" wrap="square" lIns="0" tIns="0" rIns="0" bIns="0" rtlCol="0" anchor="t">
            <a:normAutofit/>
          </a:bodyPr>
          <a:lstStyle/>
          <a:p>
            <a:pPr>
              <a:lnSpc>
                <a:spcPct val="110000"/>
              </a:lnSpc>
              <a:spcAft>
                <a:spcPts val="800"/>
              </a:spcAft>
            </a:pPr>
            <a:r>
              <a:rPr lang="en-US" sz="2800" dirty="0">
                <a:solidFill>
                  <a:schemeClr val="tx1">
                    <a:alpha val="60000"/>
                  </a:schemeClr>
                </a:solidFill>
              </a:rPr>
              <a:t>Peirson Lab</a:t>
            </a:r>
          </a:p>
          <a:p>
            <a:pPr>
              <a:lnSpc>
                <a:spcPct val="110000"/>
              </a:lnSpc>
              <a:spcAft>
                <a:spcPts val="800"/>
              </a:spcAft>
            </a:pPr>
            <a:r>
              <a:rPr lang="en-US" dirty="0">
                <a:solidFill>
                  <a:schemeClr val="tx1">
                    <a:alpha val="60000"/>
                  </a:schemeClr>
                </a:solidFill>
              </a:rPr>
              <a:t>27</a:t>
            </a:r>
            <a:r>
              <a:rPr lang="en-US" baseline="30000" dirty="0">
                <a:solidFill>
                  <a:schemeClr val="tx1">
                    <a:alpha val="60000"/>
                  </a:schemeClr>
                </a:solidFill>
              </a:rPr>
              <a:t>th</a:t>
            </a:r>
            <a:r>
              <a:rPr lang="en-US" dirty="0">
                <a:solidFill>
                  <a:schemeClr val="tx1">
                    <a:alpha val="60000"/>
                  </a:schemeClr>
                </a:solidFill>
              </a:rPr>
              <a:t> June 2023</a:t>
            </a:r>
            <a:endParaRPr lang="en-US" sz="1600" dirty="0">
              <a:solidFill>
                <a:schemeClr val="tx1">
                  <a:alpha val="60000"/>
                </a:schemeClr>
              </a:solidFill>
            </a:endParaRPr>
          </a:p>
        </p:txBody>
      </p:sp>
      <p:sp>
        <p:nvSpPr>
          <p:cNvPr id="18" name="Freeform: Shape 17">
            <a:extLst>
              <a:ext uri="{FF2B5EF4-FFF2-40B4-BE49-F238E27FC236}">
                <a16:creationId xmlns:a16="http://schemas.microsoft.com/office/drawing/2014/main" id="{D3262674-A504-4C90-BBBB-94D20F92A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310CDE9C-32DD-5125-1EA8-8751C4A1301B}"/>
              </a:ext>
            </a:extLst>
          </p:cNvPr>
          <p:cNvPicPr>
            <a:picLocks noChangeAspect="1"/>
          </p:cNvPicPr>
          <p:nvPr/>
        </p:nvPicPr>
        <p:blipFill>
          <a:blip r:embed="rId2"/>
          <a:stretch>
            <a:fillRect/>
          </a:stretch>
        </p:blipFill>
        <p:spPr>
          <a:xfrm>
            <a:off x="10067135" y="148059"/>
            <a:ext cx="1954535" cy="1114085"/>
          </a:xfrm>
          <a:prstGeom prst="rect">
            <a:avLst/>
          </a:prstGeom>
        </p:spPr>
      </p:pic>
      <p:pic>
        <p:nvPicPr>
          <p:cNvPr id="2" name="Picture 1">
            <a:extLst>
              <a:ext uri="{FF2B5EF4-FFF2-40B4-BE49-F238E27FC236}">
                <a16:creationId xmlns:a16="http://schemas.microsoft.com/office/drawing/2014/main" id="{4324FE92-9B2D-8582-B0EE-1BF626E0AE53}"/>
              </a:ext>
            </a:extLst>
          </p:cNvPr>
          <p:cNvPicPr>
            <a:picLocks noChangeAspect="1"/>
          </p:cNvPicPr>
          <p:nvPr/>
        </p:nvPicPr>
        <p:blipFill>
          <a:blip r:embed="rId3"/>
          <a:stretch>
            <a:fillRect/>
          </a:stretch>
        </p:blipFill>
        <p:spPr>
          <a:xfrm>
            <a:off x="468509" y="1933149"/>
            <a:ext cx="8209327" cy="2476063"/>
          </a:xfrm>
          <a:prstGeom prst="rect">
            <a:avLst/>
          </a:prstGeom>
          <a:ln>
            <a:solidFill>
              <a:schemeClr val="tx1"/>
            </a:solidFill>
          </a:ln>
        </p:spPr>
      </p:pic>
    </p:spTree>
    <p:extLst>
      <p:ext uri="{BB962C8B-B14F-4D97-AF65-F5344CB8AC3E}">
        <p14:creationId xmlns:p14="http://schemas.microsoft.com/office/powerpoint/2010/main" val="164054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A82E9B-3564-CFF7-FE09-5D874FFCB570}"/>
              </a:ext>
            </a:extLst>
          </p:cNvPr>
          <p:cNvSpPr txBox="1"/>
          <p:nvPr/>
        </p:nvSpPr>
        <p:spPr>
          <a:xfrm>
            <a:off x="363887" y="233830"/>
            <a:ext cx="9882771" cy="3496214"/>
          </a:xfrm>
          <a:prstGeom prst="rect">
            <a:avLst/>
          </a:prstGeom>
        </p:spPr>
        <p:txBody>
          <a:bodyPr vert="horz" wrap="square" lIns="0" tIns="0" rIns="0" bIns="0" rtlCol="0" anchor="t" anchorCtr="0">
            <a:normAutofit/>
          </a:bodyPr>
          <a:lstStyle/>
          <a:p>
            <a:pPr>
              <a:spcBef>
                <a:spcPct val="0"/>
              </a:spcBef>
              <a:spcAft>
                <a:spcPts val="600"/>
              </a:spcAft>
            </a:pPr>
            <a:r>
              <a:rPr lang="en-US" sz="6000" dirty="0">
                <a:latin typeface="+mj-lt"/>
                <a:ea typeface="+mj-ea"/>
                <a:cs typeface="+mj-cs"/>
              </a:rPr>
              <a:t>C) Development</a:t>
            </a:r>
          </a:p>
        </p:txBody>
      </p:sp>
      <p:sp>
        <p:nvSpPr>
          <p:cNvPr id="5" name="TextBox 4">
            <a:extLst>
              <a:ext uri="{FF2B5EF4-FFF2-40B4-BE49-F238E27FC236}">
                <a16:creationId xmlns:a16="http://schemas.microsoft.com/office/drawing/2014/main" id="{3B5A1CE9-78B5-6CD0-00E5-A5DC2097DC5C}"/>
              </a:ext>
            </a:extLst>
          </p:cNvPr>
          <p:cNvSpPr txBox="1"/>
          <p:nvPr/>
        </p:nvSpPr>
        <p:spPr>
          <a:xfrm>
            <a:off x="363887" y="1522184"/>
            <a:ext cx="10357869" cy="4570641"/>
          </a:xfrm>
          <a:prstGeom prst="rect">
            <a:avLst/>
          </a:prstGeom>
        </p:spPr>
        <p:txBody>
          <a:bodyPr vert="horz" wrap="square" lIns="0" tIns="0" rIns="0" bIns="0" rtlCol="0" anchor="t">
            <a:normAutofit/>
          </a:bodyPr>
          <a:lstStyle/>
          <a:p>
            <a:pPr>
              <a:lnSpc>
                <a:spcPct val="110000"/>
              </a:lnSpc>
              <a:spcAft>
                <a:spcPts val="800"/>
              </a:spcAft>
            </a:pPr>
            <a:r>
              <a:rPr lang="en-US" sz="1600" b="1" dirty="0">
                <a:solidFill>
                  <a:schemeClr val="tx1">
                    <a:alpha val="60000"/>
                  </a:schemeClr>
                </a:solidFill>
              </a:rPr>
              <a:t>1) CAREER DEVELOPMENT</a:t>
            </a:r>
          </a:p>
          <a:p>
            <a:pPr>
              <a:lnSpc>
                <a:spcPct val="110000"/>
              </a:lnSpc>
              <a:spcAft>
                <a:spcPts val="800"/>
              </a:spcAft>
            </a:pPr>
            <a:r>
              <a:rPr lang="en-US" sz="1600" dirty="0">
                <a:solidFill>
                  <a:schemeClr val="tx1">
                    <a:alpha val="60000"/>
                  </a:schemeClr>
                </a:solidFill>
              </a:rPr>
              <a:t>We encourage all group members to dedicate time to developing their career progression. A key metric upon which researchers are evaluated is their publications. These demonstrate the ability to see projects to completion, both in terms of leading projects and working as part of a team. They are valued in both academia and industry. Not everyone wishes to make a career in academia, and our role is to help you develop the skills and expertise you need for whatever path you pursue. This may include teaching, public engagement, writing/editing and research management.</a:t>
            </a:r>
          </a:p>
          <a:p>
            <a:pPr>
              <a:lnSpc>
                <a:spcPct val="110000"/>
              </a:lnSpc>
              <a:spcAft>
                <a:spcPts val="800"/>
              </a:spcAft>
            </a:pPr>
            <a:r>
              <a:rPr lang="en-US" sz="1600" dirty="0">
                <a:solidFill>
                  <a:schemeClr val="tx1">
                    <a:alpha val="60000"/>
                  </a:schemeClr>
                </a:solidFill>
              </a:rPr>
              <a:t>We are dedicated to supporting individuals in their career progression, regardless of whether they aim to stay in Oxford, move to another institution or move out of academia. We are always happy to provide references as well as advice with applications and interview preparation. PIs may have wide-reaching contacts in academia and industry.</a:t>
            </a:r>
          </a:p>
          <a:p>
            <a:pPr>
              <a:lnSpc>
                <a:spcPct val="110000"/>
              </a:lnSpc>
              <a:spcAft>
                <a:spcPts val="800"/>
              </a:spcAft>
            </a:pPr>
            <a:endParaRPr lang="en-US" sz="1600" dirty="0">
              <a:solidFill>
                <a:schemeClr val="tx1">
                  <a:alpha val="60000"/>
                </a:schemeClr>
              </a:solidFill>
            </a:endParaRPr>
          </a:p>
          <a:p>
            <a:pPr algn="ctr">
              <a:lnSpc>
                <a:spcPct val="110000"/>
              </a:lnSpc>
              <a:spcAft>
                <a:spcPts val="800"/>
              </a:spcAft>
            </a:pPr>
            <a:r>
              <a:rPr lang="en-US" b="1" i="1" dirty="0">
                <a:solidFill>
                  <a:schemeClr val="accent2">
                    <a:lumMod val="40000"/>
                    <a:lumOff val="60000"/>
                    <a:alpha val="60000"/>
                  </a:schemeClr>
                </a:solidFill>
              </a:rPr>
              <a:t>We are here to support group members – working in the </a:t>
            </a:r>
            <a:r>
              <a:rPr lang="en-US" b="1" i="1" dirty="0" err="1">
                <a:solidFill>
                  <a:schemeClr val="accent2">
                    <a:lumMod val="40000"/>
                    <a:lumOff val="60000"/>
                    <a:alpha val="60000"/>
                  </a:schemeClr>
                </a:solidFill>
              </a:rPr>
              <a:t>SCNi</a:t>
            </a:r>
            <a:r>
              <a:rPr lang="en-US" b="1" i="1" dirty="0">
                <a:solidFill>
                  <a:schemeClr val="accent2">
                    <a:lumMod val="40000"/>
                    <a:lumOff val="60000"/>
                    <a:alpha val="60000"/>
                  </a:schemeClr>
                </a:solidFill>
              </a:rPr>
              <a:t> and in their future careers</a:t>
            </a:r>
          </a:p>
          <a:p>
            <a:pPr>
              <a:lnSpc>
                <a:spcPct val="110000"/>
              </a:lnSpc>
              <a:spcAft>
                <a:spcPts val="800"/>
              </a:spcAft>
            </a:pPr>
            <a:endParaRPr lang="en-US" sz="1600"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p:txBody>
      </p:sp>
      <p:sp>
        <p:nvSpPr>
          <p:cNvPr id="18" name="Freeform: Shape 17">
            <a:extLst>
              <a:ext uri="{FF2B5EF4-FFF2-40B4-BE49-F238E27FC236}">
                <a16:creationId xmlns:a16="http://schemas.microsoft.com/office/drawing/2014/main" id="{D3262674-A504-4C90-BBBB-94D20F92A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310CDE9C-32DD-5125-1EA8-8751C4A1301B}"/>
              </a:ext>
            </a:extLst>
          </p:cNvPr>
          <p:cNvPicPr>
            <a:picLocks noChangeAspect="1"/>
          </p:cNvPicPr>
          <p:nvPr/>
        </p:nvPicPr>
        <p:blipFill>
          <a:blip r:embed="rId2"/>
          <a:stretch>
            <a:fillRect/>
          </a:stretch>
        </p:blipFill>
        <p:spPr>
          <a:xfrm>
            <a:off x="10067135" y="148059"/>
            <a:ext cx="1954535" cy="1114085"/>
          </a:xfrm>
          <a:prstGeom prst="rect">
            <a:avLst/>
          </a:prstGeom>
        </p:spPr>
      </p:pic>
    </p:spTree>
    <p:extLst>
      <p:ext uri="{BB962C8B-B14F-4D97-AF65-F5344CB8AC3E}">
        <p14:creationId xmlns:p14="http://schemas.microsoft.com/office/powerpoint/2010/main" val="411355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A82E9B-3564-CFF7-FE09-5D874FFCB570}"/>
              </a:ext>
            </a:extLst>
          </p:cNvPr>
          <p:cNvSpPr txBox="1"/>
          <p:nvPr/>
        </p:nvSpPr>
        <p:spPr>
          <a:xfrm>
            <a:off x="363887" y="233830"/>
            <a:ext cx="9882771" cy="3496214"/>
          </a:xfrm>
          <a:prstGeom prst="rect">
            <a:avLst/>
          </a:prstGeom>
        </p:spPr>
        <p:txBody>
          <a:bodyPr vert="horz" wrap="square" lIns="0" tIns="0" rIns="0" bIns="0" rtlCol="0" anchor="t" anchorCtr="0">
            <a:normAutofit/>
          </a:bodyPr>
          <a:lstStyle/>
          <a:p>
            <a:pPr>
              <a:spcBef>
                <a:spcPct val="0"/>
              </a:spcBef>
              <a:spcAft>
                <a:spcPts val="600"/>
              </a:spcAft>
            </a:pPr>
            <a:r>
              <a:rPr lang="en-US" sz="6000" dirty="0">
                <a:latin typeface="+mj-lt"/>
                <a:ea typeface="+mj-ea"/>
                <a:cs typeface="+mj-cs"/>
              </a:rPr>
              <a:t>C) Development</a:t>
            </a:r>
          </a:p>
        </p:txBody>
      </p:sp>
      <p:sp>
        <p:nvSpPr>
          <p:cNvPr id="5" name="TextBox 4">
            <a:extLst>
              <a:ext uri="{FF2B5EF4-FFF2-40B4-BE49-F238E27FC236}">
                <a16:creationId xmlns:a16="http://schemas.microsoft.com/office/drawing/2014/main" id="{3B5A1CE9-78B5-6CD0-00E5-A5DC2097DC5C}"/>
              </a:ext>
            </a:extLst>
          </p:cNvPr>
          <p:cNvSpPr txBox="1"/>
          <p:nvPr/>
        </p:nvSpPr>
        <p:spPr>
          <a:xfrm>
            <a:off x="363887" y="1522184"/>
            <a:ext cx="10357869" cy="4570641"/>
          </a:xfrm>
          <a:prstGeom prst="rect">
            <a:avLst/>
          </a:prstGeom>
        </p:spPr>
        <p:txBody>
          <a:bodyPr vert="horz" wrap="square" lIns="0" tIns="0" rIns="0" bIns="0" rtlCol="0" anchor="t">
            <a:normAutofit/>
          </a:bodyPr>
          <a:lstStyle/>
          <a:p>
            <a:pPr>
              <a:lnSpc>
                <a:spcPct val="110000"/>
              </a:lnSpc>
              <a:spcAft>
                <a:spcPts val="800"/>
              </a:spcAft>
            </a:pPr>
            <a:r>
              <a:rPr lang="en-US" sz="1600" b="1" dirty="0">
                <a:solidFill>
                  <a:schemeClr val="tx1">
                    <a:alpha val="60000"/>
                  </a:schemeClr>
                </a:solidFill>
              </a:rPr>
              <a:t>2) OPEN AND RESPONSIBLE SCIENCE</a:t>
            </a:r>
          </a:p>
          <a:p>
            <a:pPr>
              <a:lnSpc>
                <a:spcPct val="110000"/>
              </a:lnSpc>
              <a:spcAft>
                <a:spcPts val="800"/>
              </a:spcAft>
            </a:pPr>
            <a:r>
              <a:rPr lang="en-US" sz="1600" dirty="0">
                <a:solidFill>
                  <a:schemeClr val="tx1">
                    <a:alpha val="60000"/>
                  </a:schemeClr>
                </a:solidFill>
              </a:rPr>
              <a:t>Open science practices have many benefits. They facilitate reproducible research and accountability for data and findings, help move the field forward by avoiding duplication of effort and are essential criteria for many funders and publishers. </a:t>
            </a:r>
          </a:p>
          <a:p>
            <a:pPr>
              <a:lnSpc>
                <a:spcPct val="110000"/>
              </a:lnSpc>
              <a:spcAft>
                <a:spcPts val="800"/>
              </a:spcAft>
            </a:pPr>
            <a:r>
              <a:rPr lang="en-US" sz="1600" dirty="0">
                <a:solidFill>
                  <a:schemeClr val="tx1">
                    <a:alpha val="60000"/>
                  </a:schemeClr>
                </a:solidFill>
              </a:rPr>
              <a:t>We expect group members to document their research clearly and archive data in a clearly </a:t>
            </a:r>
            <a:r>
              <a:rPr lang="en-US" sz="1600" dirty="0" err="1">
                <a:solidFill>
                  <a:schemeClr val="tx1">
                    <a:alpha val="60000"/>
                  </a:schemeClr>
                </a:solidFill>
              </a:rPr>
              <a:t>organised</a:t>
            </a:r>
            <a:r>
              <a:rPr lang="en-US" sz="1600" dirty="0">
                <a:solidFill>
                  <a:schemeClr val="tx1">
                    <a:alpha val="60000"/>
                  </a:schemeClr>
                </a:solidFill>
              </a:rPr>
              <a:t> and annotated manner with appropriate backups. Ensuring your work is reproducible is good scientific practice to ensure you can explain how you arrived at results, helps spot mistakes and facilitates data sharing.  Mistakes will always happen, and open science helps identify and correct these as quickly as possible.</a:t>
            </a:r>
          </a:p>
          <a:p>
            <a:pPr>
              <a:lnSpc>
                <a:spcPct val="110000"/>
              </a:lnSpc>
              <a:spcAft>
                <a:spcPts val="800"/>
              </a:spcAft>
            </a:pPr>
            <a:r>
              <a:rPr lang="en-US" sz="1600" dirty="0">
                <a:solidFill>
                  <a:schemeClr val="tx1">
                    <a:alpha val="60000"/>
                  </a:schemeClr>
                </a:solidFill>
              </a:rPr>
              <a:t>We are also committed to ethical and responsible research conduct. This means good experimental design and clearly stating what studies are hypothesis-driven or exploratory. If you observe research misconduct or feel uncomfortable with research practices, always raise your concerns and discuss this with your PI or </a:t>
            </a:r>
            <a:r>
              <a:rPr lang="en-US" sz="1600" dirty="0" err="1">
                <a:solidFill>
                  <a:schemeClr val="tx1">
                    <a:alpha val="60000"/>
                  </a:schemeClr>
                </a:solidFill>
              </a:rPr>
              <a:t>SCNi</a:t>
            </a:r>
            <a:r>
              <a:rPr lang="en-US" sz="1600" dirty="0">
                <a:solidFill>
                  <a:schemeClr val="tx1">
                    <a:alpha val="60000"/>
                  </a:schemeClr>
                </a:solidFill>
              </a:rPr>
              <a:t> management. Also see University guidelines on reporting research misconduct.</a:t>
            </a:r>
          </a:p>
          <a:p>
            <a:pPr>
              <a:lnSpc>
                <a:spcPct val="110000"/>
              </a:lnSpc>
              <a:spcAft>
                <a:spcPts val="800"/>
              </a:spcAft>
            </a:pPr>
            <a:endParaRPr lang="en-US" sz="1600" dirty="0">
              <a:solidFill>
                <a:schemeClr val="tx1">
                  <a:alpha val="60000"/>
                </a:schemeClr>
              </a:solidFill>
            </a:endParaRPr>
          </a:p>
          <a:p>
            <a:pPr algn="ctr">
              <a:lnSpc>
                <a:spcPct val="110000"/>
              </a:lnSpc>
              <a:spcAft>
                <a:spcPts val="800"/>
              </a:spcAft>
            </a:pPr>
            <a:r>
              <a:rPr lang="en-US" b="1" i="1" dirty="0">
                <a:solidFill>
                  <a:schemeClr val="accent2">
                    <a:lumMod val="40000"/>
                    <a:lumOff val="60000"/>
                    <a:alpha val="60000"/>
                  </a:schemeClr>
                </a:solidFill>
              </a:rPr>
              <a:t>We are committed to engaging with best scientific practice</a:t>
            </a:r>
          </a:p>
          <a:p>
            <a:pPr>
              <a:lnSpc>
                <a:spcPct val="110000"/>
              </a:lnSpc>
              <a:spcAft>
                <a:spcPts val="800"/>
              </a:spcAft>
            </a:pPr>
            <a:endParaRPr lang="en-US" sz="1600"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p:txBody>
      </p:sp>
      <p:sp>
        <p:nvSpPr>
          <p:cNvPr id="18" name="Freeform: Shape 17">
            <a:extLst>
              <a:ext uri="{FF2B5EF4-FFF2-40B4-BE49-F238E27FC236}">
                <a16:creationId xmlns:a16="http://schemas.microsoft.com/office/drawing/2014/main" id="{D3262674-A504-4C90-BBBB-94D20F92A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310CDE9C-32DD-5125-1EA8-8751C4A1301B}"/>
              </a:ext>
            </a:extLst>
          </p:cNvPr>
          <p:cNvPicPr>
            <a:picLocks noChangeAspect="1"/>
          </p:cNvPicPr>
          <p:nvPr/>
        </p:nvPicPr>
        <p:blipFill>
          <a:blip r:embed="rId2"/>
          <a:stretch>
            <a:fillRect/>
          </a:stretch>
        </p:blipFill>
        <p:spPr>
          <a:xfrm>
            <a:off x="10067135" y="148059"/>
            <a:ext cx="1954535" cy="1114085"/>
          </a:xfrm>
          <a:prstGeom prst="rect">
            <a:avLst/>
          </a:prstGeom>
        </p:spPr>
      </p:pic>
    </p:spTree>
    <p:extLst>
      <p:ext uri="{BB962C8B-B14F-4D97-AF65-F5344CB8AC3E}">
        <p14:creationId xmlns:p14="http://schemas.microsoft.com/office/powerpoint/2010/main" val="11189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A82E9B-3564-CFF7-FE09-5D874FFCB570}"/>
              </a:ext>
            </a:extLst>
          </p:cNvPr>
          <p:cNvSpPr txBox="1"/>
          <p:nvPr/>
        </p:nvSpPr>
        <p:spPr>
          <a:xfrm>
            <a:off x="363887" y="233830"/>
            <a:ext cx="9882771" cy="3496214"/>
          </a:xfrm>
          <a:prstGeom prst="rect">
            <a:avLst/>
          </a:prstGeom>
        </p:spPr>
        <p:txBody>
          <a:bodyPr vert="horz" wrap="square" lIns="0" tIns="0" rIns="0" bIns="0" rtlCol="0" anchor="t" anchorCtr="0">
            <a:normAutofit/>
          </a:bodyPr>
          <a:lstStyle/>
          <a:p>
            <a:pPr>
              <a:spcBef>
                <a:spcPct val="0"/>
              </a:spcBef>
              <a:spcAft>
                <a:spcPts val="600"/>
              </a:spcAft>
            </a:pPr>
            <a:r>
              <a:rPr lang="en-US" sz="6000" dirty="0">
                <a:latin typeface="+mj-lt"/>
                <a:ea typeface="+mj-ea"/>
                <a:cs typeface="+mj-cs"/>
              </a:rPr>
              <a:t>C) Development</a:t>
            </a:r>
          </a:p>
        </p:txBody>
      </p:sp>
      <p:sp>
        <p:nvSpPr>
          <p:cNvPr id="5" name="TextBox 4">
            <a:extLst>
              <a:ext uri="{FF2B5EF4-FFF2-40B4-BE49-F238E27FC236}">
                <a16:creationId xmlns:a16="http://schemas.microsoft.com/office/drawing/2014/main" id="{3B5A1CE9-78B5-6CD0-00E5-A5DC2097DC5C}"/>
              </a:ext>
            </a:extLst>
          </p:cNvPr>
          <p:cNvSpPr txBox="1"/>
          <p:nvPr/>
        </p:nvSpPr>
        <p:spPr>
          <a:xfrm>
            <a:off x="363887" y="1522184"/>
            <a:ext cx="10357869" cy="4570641"/>
          </a:xfrm>
          <a:prstGeom prst="rect">
            <a:avLst/>
          </a:prstGeom>
        </p:spPr>
        <p:txBody>
          <a:bodyPr vert="horz" wrap="square" lIns="0" tIns="0" rIns="0" bIns="0" rtlCol="0" anchor="t">
            <a:normAutofit/>
          </a:bodyPr>
          <a:lstStyle/>
          <a:p>
            <a:pPr>
              <a:lnSpc>
                <a:spcPct val="110000"/>
              </a:lnSpc>
              <a:spcAft>
                <a:spcPts val="800"/>
              </a:spcAft>
            </a:pPr>
            <a:r>
              <a:rPr lang="en-US" sz="1600" b="1" dirty="0">
                <a:solidFill>
                  <a:schemeClr val="tx1">
                    <a:alpha val="60000"/>
                  </a:schemeClr>
                </a:solidFill>
              </a:rPr>
              <a:t>3) COLLABORATING</a:t>
            </a:r>
          </a:p>
          <a:p>
            <a:pPr>
              <a:lnSpc>
                <a:spcPct val="110000"/>
              </a:lnSpc>
              <a:spcAft>
                <a:spcPts val="800"/>
              </a:spcAft>
            </a:pPr>
            <a:r>
              <a:rPr lang="en-US" sz="1600" dirty="0">
                <a:solidFill>
                  <a:schemeClr val="tx1">
                    <a:alpha val="60000"/>
                  </a:schemeClr>
                </a:solidFill>
              </a:rPr>
              <a:t>Collaboration allows researchers with complementary experience to engage in innovative research by combining expertise. This can lead to co-authorship of papers and help establish new research directions.</a:t>
            </a:r>
          </a:p>
          <a:p>
            <a:pPr>
              <a:lnSpc>
                <a:spcPct val="110000"/>
              </a:lnSpc>
              <a:spcAft>
                <a:spcPts val="800"/>
              </a:spcAft>
            </a:pPr>
            <a:r>
              <a:rPr lang="en-US" sz="1600" dirty="0">
                <a:solidFill>
                  <a:schemeClr val="tx1">
                    <a:alpha val="60000"/>
                  </a:schemeClr>
                </a:solidFill>
              </a:rPr>
              <a:t>Collaboration is an additional commitment and should always be discussed with your PI. Collaboration can slow progress of your own research and over-committing risks not delivering for your collaborators. </a:t>
            </a:r>
          </a:p>
          <a:p>
            <a:pPr>
              <a:lnSpc>
                <a:spcPct val="110000"/>
              </a:lnSpc>
              <a:spcAft>
                <a:spcPts val="800"/>
              </a:spcAft>
            </a:pPr>
            <a:r>
              <a:rPr lang="en-US" sz="1600" dirty="0">
                <a:solidFill>
                  <a:schemeClr val="tx1">
                    <a:alpha val="60000"/>
                  </a:schemeClr>
                </a:solidFill>
              </a:rPr>
              <a:t>Be clear on the amount of time you expect to contribute in any given collaboration. Collaborations may lead to co-authorship, and if this is not clear, your PI can help negotiate this on your behalf. It is often best to discuss potential outcomes at an early stage.</a:t>
            </a:r>
          </a:p>
          <a:p>
            <a:pPr>
              <a:lnSpc>
                <a:spcPct val="110000"/>
              </a:lnSpc>
              <a:spcAft>
                <a:spcPts val="800"/>
              </a:spcAft>
            </a:pPr>
            <a:endParaRPr lang="en-US" sz="1600" dirty="0">
              <a:solidFill>
                <a:schemeClr val="tx1">
                  <a:alpha val="60000"/>
                </a:schemeClr>
              </a:solidFill>
            </a:endParaRPr>
          </a:p>
          <a:p>
            <a:pPr algn="ctr">
              <a:lnSpc>
                <a:spcPct val="110000"/>
              </a:lnSpc>
              <a:spcAft>
                <a:spcPts val="800"/>
              </a:spcAft>
            </a:pPr>
            <a:r>
              <a:rPr lang="en-US" b="1" i="1" dirty="0">
                <a:solidFill>
                  <a:schemeClr val="accent2">
                    <a:lumMod val="40000"/>
                    <a:lumOff val="60000"/>
                    <a:alpha val="60000"/>
                  </a:schemeClr>
                </a:solidFill>
              </a:rPr>
              <a:t>Collaboration is an essential part of research, but should be discussed and carefully managed</a:t>
            </a:r>
          </a:p>
          <a:p>
            <a:pPr>
              <a:lnSpc>
                <a:spcPct val="110000"/>
              </a:lnSpc>
              <a:spcAft>
                <a:spcPts val="800"/>
              </a:spcAft>
            </a:pPr>
            <a:endParaRPr lang="en-US" sz="1600"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p:txBody>
      </p:sp>
      <p:sp>
        <p:nvSpPr>
          <p:cNvPr id="18" name="Freeform: Shape 17">
            <a:extLst>
              <a:ext uri="{FF2B5EF4-FFF2-40B4-BE49-F238E27FC236}">
                <a16:creationId xmlns:a16="http://schemas.microsoft.com/office/drawing/2014/main" id="{D3262674-A504-4C90-BBBB-94D20F92A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310CDE9C-32DD-5125-1EA8-8751C4A1301B}"/>
              </a:ext>
            </a:extLst>
          </p:cNvPr>
          <p:cNvPicPr>
            <a:picLocks noChangeAspect="1"/>
          </p:cNvPicPr>
          <p:nvPr/>
        </p:nvPicPr>
        <p:blipFill>
          <a:blip r:embed="rId2"/>
          <a:stretch>
            <a:fillRect/>
          </a:stretch>
        </p:blipFill>
        <p:spPr>
          <a:xfrm>
            <a:off x="10067135" y="148059"/>
            <a:ext cx="1954535" cy="1114085"/>
          </a:xfrm>
          <a:prstGeom prst="rect">
            <a:avLst/>
          </a:prstGeom>
        </p:spPr>
      </p:pic>
    </p:spTree>
    <p:extLst>
      <p:ext uri="{BB962C8B-B14F-4D97-AF65-F5344CB8AC3E}">
        <p14:creationId xmlns:p14="http://schemas.microsoft.com/office/powerpoint/2010/main" val="124171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A82E9B-3564-CFF7-FE09-5D874FFCB570}"/>
              </a:ext>
            </a:extLst>
          </p:cNvPr>
          <p:cNvSpPr txBox="1"/>
          <p:nvPr/>
        </p:nvSpPr>
        <p:spPr>
          <a:xfrm>
            <a:off x="363888" y="233830"/>
            <a:ext cx="8421524" cy="3496214"/>
          </a:xfrm>
          <a:prstGeom prst="rect">
            <a:avLst/>
          </a:prstGeom>
        </p:spPr>
        <p:txBody>
          <a:bodyPr vert="horz" wrap="square" lIns="0" tIns="0" rIns="0" bIns="0" rtlCol="0" anchor="t" anchorCtr="0">
            <a:normAutofit/>
          </a:bodyPr>
          <a:lstStyle/>
          <a:p>
            <a:pPr>
              <a:spcBef>
                <a:spcPct val="0"/>
              </a:spcBef>
              <a:spcAft>
                <a:spcPts val="600"/>
              </a:spcAft>
            </a:pPr>
            <a:r>
              <a:rPr lang="en-US" sz="6000" dirty="0">
                <a:latin typeface="+mj-lt"/>
                <a:ea typeface="+mj-ea"/>
                <a:cs typeface="+mj-cs"/>
              </a:rPr>
              <a:t>C) Development</a:t>
            </a:r>
          </a:p>
        </p:txBody>
      </p:sp>
      <p:sp>
        <p:nvSpPr>
          <p:cNvPr id="5" name="TextBox 4">
            <a:extLst>
              <a:ext uri="{FF2B5EF4-FFF2-40B4-BE49-F238E27FC236}">
                <a16:creationId xmlns:a16="http://schemas.microsoft.com/office/drawing/2014/main" id="{3B5A1CE9-78B5-6CD0-00E5-A5DC2097DC5C}"/>
              </a:ext>
            </a:extLst>
          </p:cNvPr>
          <p:cNvSpPr txBox="1"/>
          <p:nvPr/>
        </p:nvSpPr>
        <p:spPr>
          <a:xfrm>
            <a:off x="363887" y="1522184"/>
            <a:ext cx="10357869" cy="4570641"/>
          </a:xfrm>
          <a:prstGeom prst="rect">
            <a:avLst/>
          </a:prstGeom>
        </p:spPr>
        <p:txBody>
          <a:bodyPr vert="horz" wrap="square" lIns="0" tIns="0" rIns="0" bIns="0" rtlCol="0" anchor="t">
            <a:normAutofit fontScale="92500" lnSpcReduction="10000"/>
          </a:bodyPr>
          <a:lstStyle/>
          <a:p>
            <a:pPr>
              <a:lnSpc>
                <a:spcPct val="110000"/>
              </a:lnSpc>
              <a:spcAft>
                <a:spcPts val="800"/>
              </a:spcAft>
            </a:pPr>
            <a:r>
              <a:rPr lang="en-US" sz="1600" b="1" dirty="0">
                <a:solidFill>
                  <a:schemeClr val="tx1">
                    <a:alpha val="60000"/>
                  </a:schemeClr>
                </a:solidFill>
              </a:rPr>
              <a:t>4) TRAVEL AND CONFERENCES</a:t>
            </a:r>
          </a:p>
          <a:p>
            <a:pPr>
              <a:lnSpc>
                <a:spcPct val="110000"/>
              </a:lnSpc>
              <a:spcAft>
                <a:spcPts val="800"/>
              </a:spcAft>
            </a:pPr>
            <a:r>
              <a:rPr lang="en-US" sz="1600" dirty="0">
                <a:solidFill>
                  <a:schemeClr val="tx1">
                    <a:alpha val="60000"/>
                  </a:schemeClr>
                </a:solidFill>
              </a:rPr>
              <a:t>Conferences are a great opportunity to present your work and engage with others in your research field. This typically includes scientific talks, posters, educational sessions opportunities for networking. If you find a conference you are keen to attend, talk to your PI. Considerations include: match to your research topic, readiness of your project for presentation, opportunities for learning, timing and logistics. </a:t>
            </a:r>
          </a:p>
          <a:p>
            <a:pPr>
              <a:lnSpc>
                <a:spcPct val="110000"/>
              </a:lnSpc>
              <a:spcAft>
                <a:spcPts val="800"/>
              </a:spcAft>
            </a:pPr>
            <a:r>
              <a:rPr lang="en-US" sz="1600" dirty="0">
                <a:solidFill>
                  <a:schemeClr val="tx1">
                    <a:alpha val="60000"/>
                  </a:schemeClr>
                </a:solidFill>
              </a:rPr>
              <a:t>The primary aim of attending conferences is to present your research, represent the group and learn about your field. Use your time wisely – expect to be busy and plan ahead. Ask questions and be curious – most people love to talk about their research. Discussions can lead to new insights, collaborations and long-term friendships.</a:t>
            </a:r>
          </a:p>
          <a:p>
            <a:pPr>
              <a:lnSpc>
                <a:spcPct val="110000"/>
              </a:lnSpc>
              <a:spcAft>
                <a:spcPts val="800"/>
              </a:spcAft>
            </a:pPr>
            <a:r>
              <a:rPr lang="en-US" sz="1600" dirty="0">
                <a:solidFill>
                  <a:schemeClr val="tx1">
                    <a:alpha val="60000"/>
                  </a:schemeClr>
                </a:solidFill>
              </a:rPr>
              <a:t>When travelling, look out for each other. Establishing a means of communication is strongly recommended. If you encounter problems, talk to a PI or conference organizer. Travel can be a perk of the job, but can pose challenges. It may be difficult for those with disability or caring responsibilities. Travel to certain places may be unsafe or not morally justifiable to some. You shouldn’t feel pressured to travel and should not be disadvantaged if you cannot. A PI can discuss any concerns and provide advice.</a:t>
            </a:r>
          </a:p>
          <a:p>
            <a:pPr>
              <a:lnSpc>
                <a:spcPct val="110000"/>
              </a:lnSpc>
              <a:spcAft>
                <a:spcPts val="800"/>
              </a:spcAft>
            </a:pPr>
            <a:r>
              <a:rPr lang="en-US" sz="1600" dirty="0">
                <a:solidFill>
                  <a:schemeClr val="tx1">
                    <a:alpha val="60000"/>
                  </a:schemeClr>
                </a:solidFill>
              </a:rPr>
              <a:t>Travel also poses logistical challenges, such as funding sources for travel and conference costs. Group members should not be expected to bear these costs themselves. Visa applications and cover for caring responsibilities may also be necessary.</a:t>
            </a:r>
          </a:p>
          <a:p>
            <a:pPr algn="ctr">
              <a:lnSpc>
                <a:spcPct val="110000"/>
              </a:lnSpc>
              <a:spcAft>
                <a:spcPts val="800"/>
              </a:spcAft>
            </a:pPr>
            <a:r>
              <a:rPr lang="en-US" sz="1900" b="1" i="1" dirty="0">
                <a:solidFill>
                  <a:schemeClr val="accent2">
                    <a:lumMod val="40000"/>
                    <a:lumOff val="60000"/>
                    <a:alpha val="60000"/>
                  </a:schemeClr>
                </a:solidFill>
              </a:rPr>
              <a:t>Conferences can pose logistical challenges but provide many great opportunities</a:t>
            </a:r>
          </a:p>
        </p:txBody>
      </p:sp>
      <p:sp>
        <p:nvSpPr>
          <p:cNvPr id="18" name="Freeform: Shape 17">
            <a:extLst>
              <a:ext uri="{FF2B5EF4-FFF2-40B4-BE49-F238E27FC236}">
                <a16:creationId xmlns:a16="http://schemas.microsoft.com/office/drawing/2014/main" id="{D3262674-A504-4C90-BBBB-94D20F92A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310CDE9C-32DD-5125-1EA8-8751C4A1301B}"/>
              </a:ext>
            </a:extLst>
          </p:cNvPr>
          <p:cNvPicPr>
            <a:picLocks noChangeAspect="1"/>
          </p:cNvPicPr>
          <p:nvPr/>
        </p:nvPicPr>
        <p:blipFill>
          <a:blip r:embed="rId2"/>
          <a:stretch>
            <a:fillRect/>
          </a:stretch>
        </p:blipFill>
        <p:spPr>
          <a:xfrm>
            <a:off x="10067135" y="148059"/>
            <a:ext cx="1954535" cy="1114085"/>
          </a:xfrm>
          <a:prstGeom prst="rect">
            <a:avLst/>
          </a:prstGeom>
        </p:spPr>
      </p:pic>
    </p:spTree>
    <p:extLst>
      <p:ext uri="{BB962C8B-B14F-4D97-AF65-F5344CB8AC3E}">
        <p14:creationId xmlns:p14="http://schemas.microsoft.com/office/powerpoint/2010/main" val="341470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A82E9B-3564-CFF7-FE09-5D874FFCB570}"/>
              </a:ext>
            </a:extLst>
          </p:cNvPr>
          <p:cNvSpPr txBox="1"/>
          <p:nvPr/>
        </p:nvSpPr>
        <p:spPr>
          <a:xfrm>
            <a:off x="363888" y="233830"/>
            <a:ext cx="8421524" cy="3496214"/>
          </a:xfrm>
          <a:prstGeom prst="rect">
            <a:avLst/>
          </a:prstGeom>
        </p:spPr>
        <p:txBody>
          <a:bodyPr vert="horz" wrap="square" lIns="0" tIns="0" rIns="0" bIns="0" rtlCol="0" anchor="t" anchorCtr="0">
            <a:normAutofit/>
          </a:bodyPr>
          <a:lstStyle/>
          <a:p>
            <a:pPr>
              <a:spcBef>
                <a:spcPct val="0"/>
              </a:spcBef>
              <a:spcAft>
                <a:spcPts val="600"/>
              </a:spcAft>
            </a:pPr>
            <a:r>
              <a:rPr lang="en-US" sz="6000" dirty="0">
                <a:latin typeface="+mj-lt"/>
                <a:ea typeface="+mj-ea"/>
                <a:cs typeface="+mj-cs"/>
              </a:rPr>
              <a:t>C) Development</a:t>
            </a:r>
          </a:p>
        </p:txBody>
      </p:sp>
      <p:sp>
        <p:nvSpPr>
          <p:cNvPr id="5" name="TextBox 4">
            <a:extLst>
              <a:ext uri="{FF2B5EF4-FFF2-40B4-BE49-F238E27FC236}">
                <a16:creationId xmlns:a16="http://schemas.microsoft.com/office/drawing/2014/main" id="{3B5A1CE9-78B5-6CD0-00E5-A5DC2097DC5C}"/>
              </a:ext>
            </a:extLst>
          </p:cNvPr>
          <p:cNvSpPr txBox="1"/>
          <p:nvPr/>
        </p:nvSpPr>
        <p:spPr>
          <a:xfrm>
            <a:off x="363887" y="1522184"/>
            <a:ext cx="10357869" cy="4570641"/>
          </a:xfrm>
          <a:prstGeom prst="rect">
            <a:avLst/>
          </a:prstGeom>
        </p:spPr>
        <p:txBody>
          <a:bodyPr vert="horz" wrap="square" lIns="0" tIns="0" rIns="0" bIns="0" rtlCol="0" anchor="t">
            <a:normAutofit/>
          </a:bodyPr>
          <a:lstStyle/>
          <a:p>
            <a:pPr>
              <a:lnSpc>
                <a:spcPct val="110000"/>
              </a:lnSpc>
              <a:spcAft>
                <a:spcPts val="800"/>
              </a:spcAft>
            </a:pPr>
            <a:r>
              <a:rPr lang="en-US" sz="1600" b="1" dirty="0">
                <a:solidFill>
                  <a:schemeClr val="tx1">
                    <a:alpha val="60000"/>
                  </a:schemeClr>
                </a:solidFill>
              </a:rPr>
              <a:t>5) PUBLIC ENGAGEMENT</a:t>
            </a:r>
          </a:p>
          <a:p>
            <a:pPr>
              <a:lnSpc>
                <a:spcPct val="110000"/>
              </a:lnSpc>
              <a:spcAft>
                <a:spcPts val="800"/>
              </a:spcAft>
            </a:pPr>
            <a:r>
              <a:rPr lang="en-US" sz="1600" dirty="0">
                <a:solidFill>
                  <a:schemeClr val="tx1">
                    <a:alpha val="60000"/>
                  </a:schemeClr>
                </a:solidFill>
              </a:rPr>
              <a:t>Research is often supported by public funding via government or charity. As such, we have a responsibility for public engagement to explain why the research we do is important.</a:t>
            </a:r>
          </a:p>
          <a:p>
            <a:pPr>
              <a:lnSpc>
                <a:spcPct val="110000"/>
              </a:lnSpc>
              <a:spcAft>
                <a:spcPts val="800"/>
              </a:spcAft>
            </a:pPr>
            <a:r>
              <a:rPr lang="en-US" sz="1600" dirty="0">
                <a:solidFill>
                  <a:schemeClr val="tx1">
                    <a:alpha val="60000"/>
                  </a:schemeClr>
                </a:solidFill>
              </a:rPr>
              <a:t>Public engagement has many benefits: </a:t>
            </a:r>
          </a:p>
          <a:p>
            <a:pPr marL="800100" lvl="1" indent="-342900">
              <a:lnSpc>
                <a:spcPct val="110000"/>
              </a:lnSpc>
              <a:spcAft>
                <a:spcPts val="800"/>
              </a:spcAft>
              <a:buFont typeface="+mj-lt"/>
              <a:buAutoNum type="alphaLcParenR"/>
            </a:pPr>
            <a:r>
              <a:rPr lang="en-US" sz="1600" dirty="0">
                <a:solidFill>
                  <a:schemeClr val="tx1">
                    <a:alpha val="60000"/>
                  </a:schemeClr>
                </a:solidFill>
              </a:rPr>
              <a:t>Improves communication skills.</a:t>
            </a:r>
          </a:p>
          <a:p>
            <a:pPr marL="800100" lvl="1" indent="-342900">
              <a:lnSpc>
                <a:spcPct val="110000"/>
              </a:lnSpc>
              <a:spcAft>
                <a:spcPts val="800"/>
              </a:spcAft>
              <a:buFont typeface="+mj-lt"/>
              <a:buAutoNum type="alphaLcParenR"/>
            </a:pPr>
            <a:r>
              <a:rPr lang="en-US" sz="1600" dirty="0">
                <a:solidFill>
                  <a:schemeClr val="tx1">
                    <a:alpha val="60000"/>
                  </a:schemeClr>
                </a:solidFill>
              </a:rPr>
              <a:t>Teaches us how to explain complex ideas to a general audience.</a:t>
            </a:r>
          </a:p>
          <a:p>
            <a:pPr marL="800100" lvl="1" indent="-342900">
              <a:lnSpc>
                <a:spcPct val="110000"/>
              </a:lnSpc>
              <a:spcAft>
                <a:spcPts val="800"/>
              </a:spcAft>
              <a:buFont typeface="+mj-lt"/>
              <a:buAutoNum type="alphaLcParenR"/>
            </a:pPr>
            <a:r>
              <a:rPr lang="en-US" sz="1600" dirty="0">
                <a:solidFill>
                  <a:schemeClr val="tx1">
                    <a:alpha val="60000"/>
                  </a:schemeClr>
                </a:solidFill>
              </a:rPr>
              <a:t>Motivates our research through closer links with those who benefit from our findings.</a:t>
            </a:r>
          </a:p>
          <a:p>
            <a:pPr marL="800100" lvl="1" indent="-342900">
              <a:lnSpc>
                <a:spcPct val="110000"/>
              </a:lnSpc>
              <a:spcAft>
                <a:spcPts val="800"/>
              </a:spcAft>
              <a:buFont typeface="+mj-lt"/>
              <a:buAutoNum type="alphaLcParenR"/>
            </a:pPr>
            <a:r>
              <a:rPr lang="en-US" sz="1600" dirty="0">
                <a:solidFill>
                  <a:schemeClr val="tx1">
                    <a:alpha val="60000"/>
                  </a:schemeClr>
                </a:solidFill>
              </a:rPr>
              <a:t>Provides inspiration from the public.</a:t>
            </a:r>
          </a:p>
          <a:p>
            <a:pPr marL="800100" lvl="1" indent="-342900">
              <a:lnSpc>
                <a:spcPct val="110000"/>
              </a:lnSpc>
              <a:spcAft>
                <a:spcPts val="800"/>
              </a:spcAft>
              <a:buFont typeface="+mj-lt"/>
              <a:buAutoNum type="alphaLcParenR"/>
            </a:pPr>
            <a:r>
              <a:rPr lang="en-US" sz="1600" dirty="0">
                <a:solidFill>
                  <a:schemeClr val="tx1">
                    <a:alpha val="60000"/>
                  </a:schemeClr>
                </a:solidFill>
              </a:rPr>
              <a:t>Enables us to pass our enthusiasm for science to others.</a:t>
            </a:r>
          </a:p>
          <a:p>
            <a:pPr>
              <a:lnSpc>
                <a:spcPct val="110000"/>
              </a:lnSpc>
              <a:spcAft>
                <a:spcPts val="800"/>
              </a:spcAft>
            </a:pPr>
            <a:r>
              <a:rPr lang="en-US" sz="1600" dirty="0">
                <a:solidFill>
                  <a:schemeClr val="tx1">
                    <a:alpha val="60000"/>
                  </a:schemeClr>
                </a:solidFill>
              </a:rPr>
              <a:t>There are many opportunities to get involved in public engagement through NDCN or the </a:t>
            </a:r>
            <a:r>
              <a:rPr lang="en-US" sz="1600" dirty="0" err="1">
                <a:solidFill>
                  <a:schemeClr val="tx1">
                    <a:alpha val="60000"/>
                  </a:schemeClr>
                </a:solidFill>
              </a:rPr>
              <a:t>SCNi</a:t>
            </a:r>
            <a:endParaRPr lang="en-US" sz="1600"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a:p>
            <a:pPr algn="ctr">
              <a:lnSpc>
                <a:spcPct val="110000"/>
              </a:lnSpc>
              <a:spcAft>
                <a:spcPts val="800"/>
              </a:spcAft>
            </a:pPr>
            <a:r>
              <a:rPr lang="en-US" b="1" i="1" dirty="0">
                <a:solidFill>
                  <a:schemeClr val="accent2">
                    <a:lumMod val="40000"/>
                    <a:lumOff val="60000"/>
                    <a:alpha val="60000"/>
                  </a:schemeClr>
                </a:solidFill>
              </a:rPr>
              <a:t>Public engagement provides an opportunity to explain our science to a wider audience</a:t>
            </a:r>
          </a:p>
        </p:txBody>
      </p:sp>
      <p:sp>
        <p:nvSpPr>
          <p:cNvPr id="18" name="Freeform: Shape 17">
            <a:extLst>
              <a:ext uri="{FF2B5EF4-FFF2-40B4-BE49-F238E27FC236}">
                <a16:creationId xmlns:a16="http://schemas.microsoft.com/office/drawing/2014/main" id="{D3262674-A504-4C90-BBBB-94D20F92A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310CDE9C-32DD-5125-1EA8-8751C4A1301B}"/>
              </a:ext>
            </a:extLst>
          </p:cNvPr>
          <p:cNvPicPr>
            <a:picLocks noChangeAspect="1"/>
          </p:cNvPicPr>
          <p:nvPr/>
        </p:nvPicPr>
        <p:blipFill>
          <a:blip r:embed="rId2"/>
          <a:stretch>
            <a:fillRect/>
          </a:stretch>
        </p:blipFill>
        <p:spPr>
          <a:xfrm>
            <a:off x="10067135" y="148059"/>
            <a:ext cx="1954535" cy="1114085"/>
          </a:xfrm>
          <a:prstGeom prst="rect">
            <a:avLst/>
          </a:prstGeom>
        </p:spPr>
      </p:pic>
    </p:spTree>
    <p:extLst>
      <p:ext uri="{BB962C8B-B14F-4D97-AF65-F5344CB8AC3E}">
        <p14:creationId xmlns:p14="http://schemas.microsoft.com/office/powerpoint/2010/main" val="311621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A82E9B-3564-CFF7-FE09-5D874FFCB570}"/>
              </a:ext>
            </a:extLst>
          </p:cNvPr>
          <p:cNvSpPr txBox="1"/>
          <p:nvPr/>
        </p:nvSpPr>
        <p:spPr>
          <a:xfrm>
            <a:off x="363888" y="233830"/>
            <a:ext cx="8421524" cy="3496214"/>
          </a:xfrm>
          <a:prstGeom prst="rect">
            <a:avLst/>
          </a:prstGeom>
        </p:spPr>
        <p:txBody>
          <a:bodyPr vert="horz" wrap="square" lIns="0" tIns="0" rIns="0" bIns="0" rtlCol="0" anchor="t" anchorCtr="0">
            <a:normAutofit/>
          </a:bodyPr>
          <a:lstStyle/>
          <a:p>
            <a:pPr>
              <a:spcBef>
                <a:spcPct val="0"/>
              </a:spcBef>
              <a:spcAft>
                <a:spcPts val="600"/>
              </a:spcAft>
            </a:pPr>
            <a:r>
              <a:rPr lang="en-US" sz="6000" dirty="0">
                <a:latin typeface="+mj-lt"/>
                <a:ea typeface="+mj-ea"/>
                <a:cs typeface="+mj-cs"/>
              </a:rPr>
              <a:t>And Finally…</a:t>
            </a:r>
          </a:p>
        </p:txBody>
      </p:sp>
      <p:sp>
        <p:nvSpPr>
          <p:cNvPr id="5" name="TextBox 4">
            <a:extLst>
              <a:ext uri="{FF2B5EF4-FFF2-40B4-BE49-F238E27FC236}">
                <a16:creationId xmlns:a16="http://schemas.microsoft.com/office/drawing/2014/main" id="{3B5A1CE9-78B5-6CD0-00E5-A5DC2097DC5C}"/>
              </a:ext>
            </a:extLst>
          </p:cNvPr>
          <p:cNvSpPr txBox="1"/>
          <p:nvPr/>
        </p:nvSpPr>
        <p:spPr>
          <a:xfrm>
            <a:off x="363887" y="1764231"/>
            <a:ext cx="10357869" cy="4570641"/>
          </a:xfrm>
          <a:prstGeom prst="rect">
            <a:avLst/>
          </a:prstGeom>
        </p:spPr>
        <p:txBody>
          <a:bodyPr vert="horz" wrap="square" lIns="0" tIns="0" rIns="0" bIns="0" rtlCol="0" anchor="t">
            <a:normAutofit/>
          </a:bodyPr>
          <a:lstStyle/>
          <a:p>
            <a:pPr>
              <a:lnSpc>
                <a:spcPct val="110000"/>
              </a:lnSpc>
              <a:spcAft>
                <a:spcPts val="800"/>
              </a:spcAft>
            </a:pPr>
            <a:r>
              <a:rPr lang="en-US" sz="1600" dirty="0">
                <a:solidFill>
                  <a:schemeClr val="tx1">
                    <a:alpha val="60000"/>
                  </a:schemeClr>
                </a:solidFill>
              </a:rPr>
              <a:t>As a research group we are always open to new ideas as to how we work together. The lab handbook is intended to be a living document and incorporate feedback from group members and change over time.</a:t>
            </a:r>
          </a:p>
          <a:p>
            <a:pPr>
              <a:lnSpc>
                <a:spcPct val="110000"/>
              </a:lnSpc>
              <a:spcAft>
                <a:spcPts val="800"/>
              </a:spcAft>
            </a:pPr>
            <a:r>
              <a:rPr lang="en-US" sz="1600" dirty="0">
                <a:solidFill>
                  <a:schemeClr val="tx1">
                    <a:alpha val="60000"/>
                  </a:schemeClr>
                </a:solidFill>
              </a:rPr>
              <a:t>We want to clarify our expectations of group members and what they can expect from each other.</a:t>
            </a:r>
          </a:p>
          <a:p>
            <a:pPr>
              <a:lnSpc>
                <a:spcPct val="110000"/>
              </a:lnSpc>
              <a:spcAft>
                <a:spcPts val="800"/>
              </a:spcAft>
            </a:pPr>
            <a:r>
              <a:rPr lang="en-US" sz="1600" dirty="0">
                <a:solidFill>
                  <a:schemeClr val="tx1">
                    <a:alpha val="60000"/>
                  </a:schemeClr>
                </a:solidFill>
              </a:rPr>
              <a:t>Our aim is to improve the way we work – individually and together – to create a friendly and supportive working environment in which all group members can thrive.</a:t>
            </a:r>
          </a:p>
          <a:p>
            <a:pPr>
              <a:lnSpc>
                <a:spcPct val="110000"/>
              </a:lnSpc>
              <a:spcAft>
                <a:spcPts val="800"/>
              </a:spcAft>
            </a:pPr>
            <a:endParaRPr lang="en-US" sz="1600" dirty="0">
              <a:solidFill>
                <a:schemeClr val="tx1">
                  <a:alpha val="60000"/>
                </a:schemeClr>
              </a:solidFill>
            </a:endParaRPr>
          </a:p>
          <a:p>
            <a:pPr algn="ctr">
              <a:lnSpc>
                <a:spcPct val="110000"/>
              </a:lnSpc>
              <a:spcAft>
                <a:spcPts val="800"/>
              </a:spcAft>
            </a:pPr>
            <a:r>
              <a:rPr lang="en-US" b="1" i="1" dirty="0">
                <a:solidFill>
                  <a:schemeClr val="accent2">
                    <a:lumMod val="40000"/>
                    <a:lumOff val="60000"/>
                    <a:alpha val="60000"/>
                  </a:schemeClr>
                </a:solidFill>
              </a:rPr>
              <a:t>All suggestions are welcomed!</a:t>
            </a:r>
          </a:p>
        </p:txBody>
      </p:sp>
      <p:sp>
        <p:nvSpPr>
          <p:cNvPr id="18" name="Freeform: Shape 17">
            <a:extLst>
              <a:ext uri="{FF2B5EF4-FFF2-40B4-BE49-F238E27FC236}">
                <a16:creationId xmlns:a16="http://schemas.microsoft.com/office/drawing/2014/main" id="{D3262674-A504-4C90-BBBB-94D20F92A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310CDE9C-32DD-5125-1EA8-8751C4A1301B}"/>
              </a:ext>
            </a:extLst>
          </p:cNvPr>
          <p:cNvPicPr>
            <a:picLocks noChangeAspect="1"/>
          </p:cNvPicPr>
          <p:nvPr/>
        </p:nvPicPr>
        <p:blipFill>
          <a:blip r:embed="rId2"/>
          <a:stretch>
            <a:fillRect/>
          </a:stretch>
        </p:blipFill>
        <p:spPr>
          <a:xfrm>
            <a:off x="10067135" y="148059"/>
            <a:ext cx="1954535" cy="1114085"/>
          </a:xfrm>
          <a:prstGeom prst="rect">
            <a:avLst/>
          </a:prstGeom>
        </p:spPr>
      </p:pic>
    </p:spTree>
    <p:extLst>
      <p:ext uri="{BB962C8B-B14F-4D97-AF65-F5344CB8AC3E}">
        <p14:creationId xmlns:p14="http://schemas.microsoft.com/office/powerpoint/2010/main" val="265452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9A82E9B-3564-CFF7-FE09-5D874FFCB570}"/>
              </a:ext>
            </a:extLst>
          </p:cNvPr>
          <p:cNvSpPr txBox="1"/>
          <p:nvPr/>
        </p:nvSpPr>
        <p:spPr>
          <a:xfrm>
            <a:off x="363887" y="233830"/>
            <a:ext cx="7856747" cy="3496214"/>
          </a:xfrm>
          <a:prstGeom prst="rect">
            <a:avLst/>
          </a:prstGeom>
        </p:spPr>
        <p:txBody>
          <a:bodyPr vert="horz" wrap="square" lIns="0" tIns="0" rIns="0" bIns="0" rtlCol="0" anchor="t" anchorCtr="0">
            <a:normAutofit/>
          </a:bodyPr>
          <a:lstStyle/>
          <a:p>
            <a:pPr>
              <a:spcBef>
                <a:spcPct val="0"/>
              </a:spcBef>
              <a:spcAft>
                <a:spcPts val="600"/>
              </a:spcAft>
            </a:pPr>
            <a:r>
              <a:rPr lang="en-US" sz="6000" dirty="0" err="1">
                <a:latin typeface="+mj-lt"/>
                <a:ea typeface="+mj-ea"/>
                <a:cs typeface="+mj-cs"/>
              </a:rPr>
              <a:t>SCNi</a:t>
            </a:r>
            <a:r>
              <a:rPr lang="en-US" sz="6000" dirty="0">
                <a:latin typeface="+mj-lt"/>
                <a:ea typeface="+mj-ea"/>
                <a:cs typeface="+mj-cs"/>
              </a:rPr>
              <a:t> Lab Handbooks</a:t>
            </a:r>
          </a:p>
        </p:txBody>
      </p:sp>
      <p:sp>
        <p:nvSpPr>
          <p:cNvPr id="5" name="TextBox 4">
            <a:extLst>
              <a:ext uri="{FF2B5EF4-FFF2-40B4-BE49-F238E27FC236}">
                <a16:creationId xmlns:a16="http://schemas.microsoft.com/office/drawing/2014/main" id="{3B5A1CE9-78B5-6CD0-00E5-A5DC2097DC5C}"/>
              </a:ext>
            </a:extLst>
          </p:cNvPr>
          <p:cNvSpPr txBox="1"/>
          <p:nvPr/>
        </p:nvSpPr>
        <p:spPr>
          <a:xfrm>
            <a:off x="363887" y="1522184"/>
            <a:ext cx="10357869" cy="4570641"/>
          </a:xfrm>
          <a:prstGeom prst="rect">
            <a:avLst/>
          </a:prstGeom>
        </p:spPr>
        <p:txBody>
          <a:bodyPr vert="horz" wrap="square" lIns="0" tIns="0" rIns="0" bIns="0" rtlCol="0" anchor="t">
            <a:normAutofit/>
          </a:bodyPr>
          <a:lstStyle/>
          <a:p>
            <a:pPr>
              <a:lnSpc>
                <a:spcPct val="110000"/>
              </a:lnSpc>
              <a:spcAft>
                <a:spcPts val="800"/>
              </a:spcAft>
            </a:pPr>
            <a:r>
              <a:rPr lang="en-US" sz="1600" b="1" dirty="0">
                <a:solidFill>
                  <a:schemeClr val="tx1">
                    <a:alpha val="60000"/>
                  </a:schemeClr>
                </a:solidFill>
              </a:rPr>
              <a:t>WHAT IS A LAB HANDBOOK?</a:t>
            </a:r>
          </a:p>
          <a:p>
            <a:pPr>
              <a:lnSpc>
                <a:spcPct val="110000"/>
              </a:lnSpc>
              <a:spcAft>
                <a:spcPts val="800"/>
              </a:spcAft>
            </a:pPr>
            <a:r>
              <a:rPr lang="en-GB" sz="1600" dirty="0">
                <a:solidFill>
                  <a:schemeClr val="accent2">
                    <a:lumMod val="40000"/>
                    <a:lumOff val="60000"/>
                    <a:alpha val="60000"/>
                  </a:schemeClr>
                </a:solidFill>
              </a:rPr>
              <a:t>A lab handbook reflects the operations and expectations of your lab</a:t>
            </a:r>
            <a:r>
              <a:rPr lang="en-GB" sz="1600" dirty="0">
                <a:solidFill>
                  <a:schemeClr val="tx1">
                    <a:alpha val="60000"/>
                  </a:schemeClr>
                </a:solidFill>
              </a:rPr>
              <a:t>. While many topics can be addressed at the departmental or university level, the PI has overall responsibility for how a group is run. </a:t>
            </a:r>
          </a:p>
          <a:p>
            <a:pPr>
              <a:lnSpc>
                <a:spcPct val="110000"/>
              </a:lnSpc>
              <a:spcAft>
                <a:spcPts val="800"/>
              </a:spcAft>
            </a:pPr>
            <a:r>
              <a:rPr lang="en-GB" sz="1600" dirty="0">
                <a:solidFill>
                  <a:schemeClr val="tx1">
                    <a:alpha val="60000"/>
                  </a:schemeClr>
                </a:solidFill>
              </a:rPr>
              <a:t>Describing your lab's identity enables existing and new members to support the smooth running of daily operations, understand what is expected of them, and similarly what they can expect as a group member. </a:t>
            </a:r>
            <a:endParaRPr lang="en-US" sz="1600" dirty="0">
              <a:solidFill>
                <a:schemeClr val="tx1">
                  <a:alpha val="60000"/>
                </a:schemeClr>
              </a:solidFill>
            </a:endParaRPr>
          </a:p>
          <a:p>
            <a:pPr>
              <a:lnSpc>
                <a:spcPct val="110000"/>
              </a:lnSpc>
              <a:spcAft>
                <a:spcPts val="800"/>
              </a:spcAft>
            </a:pPr>
            <a:r>
              <a:rPr lang="en-US" sz="1600" dirty="0">
                <a:solidFill>
                  <a:schemeClr val="tx1">
                    <a:alpha val="60000"/>
                  </a:schemeClr>
                </a:solidFill>
              </a:rPr>
              <a:t>Rather than providing </a:t>
            </a:r>
            <a:r>
              <a:rPr lang="en-US" sz="1600" dirty="0">
                <a:solidFill>
                  <a:schemeClr val="accent2">
                    <a:lumMod val="40000"/>
                    <a:lumOff val="60000"/>
                    <a:alpha val="60000"/>
                  </a:schemeClr>
                </a:solidFill>
              </a:rPr>
              <a:t>IMPLICIT</a:t>
            </a:r>
            <a:r>
              <a:rPr lang="en-US" sz="1600" dirty="0">
                <a:solidFill>
                  <a:schemeClr val="tx1">
                    <a:alpha val="60000"/>
                  </a:schemeClr>
                </a:solidFill>
              </a:rPr>
              <a:t> assumptions about how a lab operates, a lab handbook should provide an </a:t>
            </a:r>
            <a:r>
              <a:rPr lang="en-US" sz="1600" dirty="0">
                <a:solidFill>
                  <a:schemeClr val="accent2">
                    <a:lumMod val="40000"/>
                    <a:lumOff val="60000"/>
                    <a:alpha val="60000"/>
                  </a:schemeClr>
                </a:solidFill>
              </a:rPr>
              <a:t>EXPLICIT</a:t>
            </a:r>
            <a:r>
              <a:rPr lang="en-US" sz="1600" dirty="0">
                <a:solidFill>
                  <a:schemeClr val="tx1">
                    <a:alpha val="60000"/>
                  </a:schemeClr>
                </a:solidFill>
              </a:rPr>
              <a:t> statement about how the lab works – allowing group members to achieve both their own goals and to allow everyone to work better together as a team </a:t>
            </a:r>
          </a:p>
          <a:p>
            <a:pPr>
              <a:lnSpc>
                <a:spcPct val="110000"/>
              </a:lnSpc>
              <a:spcAft>
                <a:spcPts val="800"/>
              </a:spcAft>
            </a:pPr>
            <a:r>
              <a:rPr lang="en-US" sz="1600" dirty="0">
                <a:solidFill>
                  <a:schemeClr val="tx1">
                    <a:alpha val="60000"/>
                  </a:schemeClr>
                </a:solidFill>
              </a:rPr>
              <a:t>Covers three key areas:</a:t>
            </a:r>
          </a:p>
          <a:p>
            <a:pPr marL="1257300" lvl="2" indent="-342900">
              <a:lnSpc>
                <a:spcPct val="110000"/>
              </a:lnSpc>
              <a:spcAft>
                <a:spcPts val="800"/>
              </a:spcAft>
              <a:buAutoNum type="alphaUcParenR"/>
            </a:pPr>
            <a:r>
              <a:rPr lang="en-US" sz="1600" dirty="0">
                <a:solidFill>
                  <a:schemeClr val="tx1">
                    <a:alpha val="60000"/>
                  </a:schemeClr>
                </a:solidFill>
              </a:rPr>
              <a:t>Roles and expectations</a:t>
            </a:r>
          </a:p>
          <a:p>
            <a:pPr marL="1257300" lvl="2" indent="-342900">
              <a:lnSpc>
                <a:spcPct val="110000"/>
              </a:lnSpc>
              <a:spcAft>
                <a:spcPts val="800"/>
              </a:spcAft>
              <a:buAutoNum type="alphaUcParenR"/>
            </a:pPr>
            <a:r>
              <a:rPr lang="en-US" sz="1600" dirty="0">
                <a:solidFill>
                  <a:schemeClr val="tx1">
                    <a:alpha val="60000"/>
                  </a:schemeClr>
                </a:solidFill>
              </a:rPr>
              <a:t>Research group culture</a:t>
            </a:r>
          </a:p>
          <a:p>
            <a:pPr marL="1257300" lvl="2" indent="-342900">
              <a:lnSpc>
                <a:spcPct val="110000"/>
              </a:lnSpc>
              <a:spcAft>
                <a:spcPts val="800"/>
              </a:spcAft>
              <a:buAutoNum type="alphaUcParenR"/>
            </a:pPr>
            <a:r>
              <a:rPr lang="en-US" sz="1600" dirty="0">
                <a:solidFill>
                  <a:schemeClr val="tx1">
                    <a:alpha val="60000"/>
                  </a:schemeClr>
                </a:solidFill>
              </a:rPr>
              <a:t>Development</a:t>
            </a:r>
          </a:p>
        </p:txBody>
      </p:sp>
      <p:sp>
        <p:nvSpPr>
          <p:cNvPr id="18" name="Freeform: Shape 17">
            <a:extLst>
              <a:ext uri="{FF2B5EF4-FFF2-40B4-BE49-F238E27FC236}">
                <a16:creationId xmlns:a16="http://schemas.microsoft.com/office/drawing/2014/main" id="{D3262674-A504-4C90-BBBB-94D20F92A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310CDE9C-32DD-5125-1EA8-8751C4A1301B}"/>
              </a:ext>
            </a:extLst>
          </p:cNvPr>
          <p:cNvPicPr>
            <a:picLocks noChangeAspect="1"/>
          </p:cNvPicPr>
          <p:nvPr/>
        </p:nvPicPr>
        <p:blipFill>
          <a:blip r:embed="rId2"/>
          <a:stretch>
            <a:fillRect/>
          </a:stretch>
        </p:blipFill>
        <p:spPr>
          <a:xfrm>
            <a:off x="10067135" y="148059"/>
            <a:ext cx="1954535" cy="1114085"/>
          </a:xfrm>
          <a:prstGeom prst="rect">
            <a:avLst/>
          </a:prstGeom>
        </p:spPr>
      </p:pic>
    </p:spTree>
    <p:extLst>
      <p:ext uri="{BB962C8B-B14F-4D97-AF65-F5344CB8AC3E}">
        <p14:creationId xmlns:p14="http://schemas.microsoft.com/office/powerpoint/2010/main" val="405237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9A82E9B-3564-CFF7-FE09-5D874FFCB570}"/>
              </a:ext>
            </a:extLst>
          </p:cNvPr>
          <p:cNvSpPr txBox="1"/>
          <p:nvPr/>
        </p:nvSpPr>
        <p:spPr>
          <a:xfrm>
            <a:off x="363888" y="233830"/>
            <a:ext cx="9291100" cy="3496214"/>
          </a:xfrm>
          <a:prstGeom prst="rect">
            <a:avLst/>
          </a:prstGeom>
        </p:spPr>
        <p:txBody>
          <a:bodyPr vert="horz" wrap="square" lIns="0" tIns="0" rIns="0" bIns="0" rtlCol="0" anchor="t" anchorCtr="0">
            <a:normAutofit/>
          </a:bodyPr>
          <a:lstStyle/>
          <a:p>
            <a:pPr>
              <a:spcBef>
                <a:spcPct val="0"/>
              </a:spcBef>
              <a:spcAft>
                <a:spcPts val="600"/>
              </a:spcAft>
            </a:pPr>
            <a:r>
              <a:rPr lang="en-US" sz="6000" dirty="0">
                <a:latin typeface="+mj-lt"/>
                <a:ea typeface="+mj-ea"/>
                <a:cs typeface="+mj-cs"/>
              </a:rPr>
              <a:t>A) Roles and Expectations</a:t>
            </a:r>
          </a:p>
        </p:txBody>
      </p:sp>
      <p:sp>
        <p:nvSpPr>
          <p:cNvPr id="5" name="TextBox 4">
            <a:extLst>
              <a:ext uri="{FF2B5EF4-FFF2-40B4-BE49-F238E27FC236}">
                <a16:creationId xmlns:a16="http://schemas.microsoft.com/office/drawing/2014/main" id="{3B5A1CE9-78B5-6CD0-00E5-A5DC2097DC5C}"/>
              </a:ext>
            </a:extLst>
          </p:cNvPr>
          <p:cNvSpPr txBox="1"/>
          <p:nvPr/>
        </p:nvSpPr>
        <p:spPr>
          <a:xfrm>
            <a:off x="363887" y="1522184"/>
            <a:ext cx="10357869" cy="4570641"/>
          </a:xfrm>
          <a:prstGeom prst="rect">
            <a:avLst/>
          </a:prstGeom>
        </p:spPr>
        <p:txBody>
          <a:bodyPr vert="horz" wrap="square" lIns="0" tIns="0" rIns="0" bIns="0" rtlCol="0" anchor="t">
            <a:normAutofit/>
          </a:bodyPr>
          <a:lstStyle/>
          <a:p>
            <a:pPr>
              <a:lnSpc>
                <a:spcPct val="110000"/>
              </a:lnSpc>
              <a:spcAft>
                <a:spcPts val="800"/>
              </a:spcAft>
            </a:pPr>
            <a:r>
              <a:rPr lang="en-US" sz="1600" b="1" dirty="0">
                <a:solidFill>
                  <a:schemeClr val="tx1">
                    <a:alpha val="60000"/>
                  </a:schemeClr>
                </a:solidFill>
              </a:rPr>
              <a:t>1) STUDENTS</a:t>
            </a:r>
          </a:p>
          <a:p>
            <a:pPr marL="742950" lvl="1" indent="-285750">
              <a:lnSpc>
                <a:spcPct val="110000"/>
              </a:lnSpc>
              <a:spcAft>
                <a:spcPts val="800"/>
              </a:spcAft>
              <a:buFont typeface="Arial" panose="020B0604020202020204" pitchFamily="34" charset="0"/>
              <a:buChar char="•"/>
            </a:pPr>
            <a:r>
              <a:rPr lang="en-US" sz="1600" b="1" dirty="0">
                <a:solidFill>
                  <a:schemeClr val="accent2">
                    <a:lumMod val="40000"/>
                    <a:lumOff val="60000"/>
                    <a:alpha val="60000"/>
                  </a:schemeClr>
                </a:solidFill>
              </a:rPr>
              <a:t>Day to day work? </a:t>
            </a:r>
            <a:r>
              <a:rPr lang="en-US" sz="1600" dirty="0">
                <a:solidFill>
                  <a:schemeClr val="tx1">
                    <a:alpha val="60000"/>
                  </a:schemeClr>
                </a:solidFill>
              </a:rPr>
              <a:t>Primary research project; Lab meetings; Other courses and training</a:t>
            </a:r>
          </a:p>
          <a:p>
            <a:pPr marL="742950" lvl="1" indent="-285750">
              <a:lnSpc>
                <a:spcPct val="110000"/>
              </a:lnSpc>
              <a:spcAft>
                <a:spcPts val="800"/>
              </a:spcAft>
              <a:buFont typeface="Arial" panose="020B0604020202020204" pitchFamily="34" charset="0"/>
              <a:buChar char="•"/>
            </a:pPr>
            <a:r>
              <a:rPr lang="en-US" sz="1600" b="1" dirty="0">
                <a:solidFill>
                  <a:schemeClr val="accent2">
                    <a:lumMod val="40000"/>
                    <a:lumOff val="60000"/>
                    <a:alpha val="60000"/>
                  </a:schemeClr>
                </a:solidFill>
              </a:rPr>
              <a:t>Support for students? </a:t>
            </a:r>
            <a:r>
              <a:rPr lang="en-US" sz="1600" dirty="0">
                <a:solidFill>
                  <a:schemeClr val="tx1">
                    <a:alpha val="60000"/>
                  </a:schemeClr>
                </a:solidFill>
              </a:rPr>
              <a:t>Regular meetings with supervisors; Can be open about mistakes or not understanding; Valued group members; Supported and empowered to develop own ideas and contributions</a:t>
            </a:r>
          </a:p>
          <a:p>
            <a:pPr marL="742950" lvl="1" indent="-285750">
              <a:lnSpc>
                <a:spcPct val="110000"/>
              </a:lnSpc>
              <a:spcAft>
                <a:spcPts val="800"/>
              </a:spcAft>
              <a:buFont typeface="Arial" panose="020B0604020202020204" pitchFamily="34" charset="0"/>
              <a:buChar char="•"/>
            </a:pPr>
            <a:r>
              <a:rPr lang="en-US" sz="1600" b="1" dirty="0">
                <a:solidFill>
                  <a:schemeClr val="accent2">
                    <a:lumMod val="40000"/>
                    <a:lumOff val="60000"/>
                    <a:alpha val="60000"/>
                  </a:schemeClr>
                </a:solidFill>
              </a:rPr>
              <a:t>Expectations of students? </a:t>
            </a:r>
            <a:r>
              <a:rPr lang="en-US" sz="1600" dirty="0">
                <a:solidFill>
                  <a:schemeClr val="tx1">
                    <a:alpha val="60000"/>
                  </a:schemeClr>
                </a:solidFill>
              </a:rPr>
              <a:t>Integral part of the lab and help with day-to-day operations; Provide regular updates on progress; Participate in group activities; </a:t>
            </a:r>
            <a:r>
              <a:rPr lang="en-GB" sz="1600" dirty="0">
                <a:solidFill>
                  <a:schemeClr val="tx1">
                    <a:alpha val="60000"/>
                  </a:schemeClr>
                </a:solidFill>
              </a:rPr>
              <a:t>Recognise</a:t>
            </a:r>
            <a:r>
              <a:rPr lang="en-US" sz="1600" dirty="0">
                <a:solidFill>
                  <a:schemeClr val="tx1">
                    <a:alpha val="60000"/>
                  </a:schemeClr>
                </a:solidFill>
              </a:rPr>
              <a:t> that research is part of their training and may be challenging at times</a:t>
            </a:r>
          </a:p>
          <a:p>
            <a:pPr marL="742950" lvl="1" indent="-285750">
              <a:lnSpc>
                <a:spcPct val="110000"/>
              </a:lnSpc>
              <a:spcAft>
                <a:spcPts val="800"/>
              </a:spcAft>
              <a:buFont typeface="Arial" panose="020B0604020202020204" pitchFamily="34" charset="0"/>
              <a:buChar char="•"/>
            </a:pPr>
            <a:r>
              <a:rPr lang="en-US" sz="1600" b="1" dirty="0">
                <a:solidFill>
                  <a:schemeClr val="accent2">
                    <a:lumMod val="40000"/>
                    <a:lumOff val="60000"/>
                    <a:alpha val="60000"/>
                  </a:schemeClr>
                </a:solidFill>
              </a:rPr>
              <a:t>Challenges? </a:t>
            </a:r>
            <a:r>
              <a:rPr lang="en-US" sz="1600" dirty="0">
                <a:solidFill>
                  <a:schemeClr val="tx1">
                    <a:alpha val="60000"/>
                  </a:schemeClr>
                </a:solidFill>
              </a:rPr>
              <a:t>First research project is difficult; Learning new techniques; Effective communication; Time management; Writing; Resilience (coping with setbacks); Adjusting to a new environment</a:t>
            </a:r>
          </a:p>
          <a:p>
            <a:pPr>
              <a:lnSpc>
                <a:spcPct val="110000"/>
              </a:lnSpc>
              <a:spcAft>
                <a:spcPts val="800"/>
              </a:spcAft>
            </a:pPr>
            <a:endParaRPr lang="en-US" sz="1600"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p:txBody>
      </p:sp>
      <p:sp>
        <p:nvSpPr>
          <p:cNvPr id="18" name="Freeform: Shape 17">
            <a:extLst>
              <a:ext uri="{FF2B5EF4-FFF2-40B4-BE49-F238E27FC236}">
                <a16:creationId xmlns:a16="http://schemas.microsoft.com/office/drawing/2014/main" id="{D3262674-A504-4C90-BBBB-94D20F92A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310CDE9C-32DD-5125-1EA8-8751C4A1301B}"/>
              </a:ext>
            </a:extLst>
          </p:cNvPr>
          <p:cNvPicPr>
            <a:picLocks noChangeAspect="1"/>
          </p:cNvPicPr>
          <p:nvPr/>
        </p:nvPicPr>
        <p:blipFill>
          <a:blip r:embed="rId2"/>
          <a:stretch>
            <a:fillRect/>
          </a:stretch>
        </p:blipFill>
        <p:spPr>
          <a:xfrm>
            <a:off x="10067135" y="148059"/>
            <a:ext cx="1954535" cy="1114085"/>
          </a:xfrm>
          <a:prstGeom prst="rect">
            <a:avLst/>
          </a:prstGeom>
        </p:spPr>
      </p:pic>
    </p:spTree>
    <p:extLst>
      <p:ext uri="{BB962C8B-B14F-4D97-AF65-F5344CB8AC3E}">
        <p14:creationId xmlns:p14="http://schemas.microsoft.com/office/powerpoint/2010/main" val="218809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9A82E9B-3564-CFF7-FE09-5D874FFCB570}"/>
              </a:ext>
            </a:extLst>
          </p:cNvPr>
          <p:cNvSpPr txBox="1"/>
          <p:nvPr/>
        </p:nvSpPr>
        <p:spPr>
          <a:xfrm>
            <a:off x="363888" y="233830"/>
            <a:ext cx="9165594" cy="3496214"/>
          </a:xfrm>
          <a:prstGeom prst="rect">
            <a:avLst/>
          </a:prstGeom>
        </p:spPr>
        <p:txBody>
          <a:bodyPr vert="horz" wrap="square" lIns="0" tIns="0" rIns="0" bIns="0" rtlCol="0" anchor="t" anchorCtr="0">
            <a:normAutofit/>
          </a:bodyPr>
          <a:lstStyle/>
          <a:p>
            <a:pPr>
              <a:spcBef>
                <a:spcPct val="0"/>
              </a:spcBef>
              <a:spcAft>
                <a:spcPts val="600"/>
              </a:spcAft>
            </a:pPr>
            <a:r>
              <a:rPr lang="en-US" sz="6000" dirty="0">
                <a:latin typeface="+mj-lt"/>
                <a:ea typeface="+mj-ea"/>
                <a:cs typeface="+mj-cs"/>
              </a:rPr>
              <a:t>A) Roles and Expectations</a:t>
            </a:r>
          </a:p>
        </p:txBody>
      </p:sp>
      <p:sp>
        <p:nvSpPr>
          <p:cNvPr id="5" name="TextBox 4">
            <a:extLst>
              <a:ext uri="{FF2B5EF4-FFF2-40B4-BE49-F238E27FC236}">
                <a16:creationId xmlns:a16="http://schemas.microsoft.com/office/drawing/2014/main" id="{3B5A1CE9-78B5-6CD0-00E5-A5DC2097DC5C}"/>
              </a:ext>
            </a:extLst>
          </p:cNvPr>
          <p:cNvSpPr txBox="1"/>
          <p:nvPr/>
        </p:nvSpPr>
        <p:spPr>
          <a:xfrm>
            <a:off x="363887" y="1522184"/>
            <a:ext cx="10357869" cy="4570641"/>
          </a:xfrm>
          <a:prstGeom prst="rect">
            <a:avLst/>
          </a:prstGeom>
        </p:spPr>
        <p:txBody>
          <a:bodyPr vert="horz" wrap="square" lIns="0" tIns="0" rIns="0" bIns="0" rtlCol="0" anchor="t">
            <a:normAutofit/>
          </a:bodyPr>
          <a:lstStyle/>
          <a:p>
            <a:pPr>
              <a:lnSpc>
                <a:spcPct val="110000"/>
              </a:lnSpc>
              <a:spcAft>
                <a:spcPts val="800"/>
              </a:spcAft>
            </a:pPr>
            <a:r>
              <a:rPr lang="en-US" sz="1600" b="1" dirty="0">
                <a:solidFill>
                  <a:schemeClr val="tx1">
                    <a:alpha val="60000"/>
                  </a:schemeClr>
                </a:solidFill>
              </a:rPr>
              <a:t>2) EARLY CAREER RESEARCHERS (POSTDOCS)</a:t>
            </a:r>
          </a:p>
          <a:p>
            <a:pPr marL="742950" lvl="1" indent="-285750">
              <a:lnSpc>
                <a:spcPct val="110000"/>
              </a:lnSpc>
              <a:spcAft>
                <a:spcPts val="800"/>
              </a:spcAft>
              <a:buFont typeface="Arial" panose="020B0604020202020204" pitchFamily="34" charset="0"/>
              <a:buChar char="•"/>
            </a:pPr>
            <a:r>
              <a:rPr lang="en-US" sz="1600" b="1" dirty="0">
                <a:solidFill>
                  <a:schemeClr val="accent2">
                    <a:lumMod val="40000"/>
                    <a:lumOff val="60000"/>
                    <a:alpha val="60000"/>
                  </a:schemeClr>
                </a:solidFill>
              </a:rPr>
              <a:t>Day to day work? </a:t>
            </a:r>
            <a:r>
              <a:rPr lang="en-US" sz="1600" dirty="0">
                <a:solidFill>
                  <a:schemeClr val="tx1">
                    <a:alpha val="60000"/>
                  </a:schemeClr>
                </a:solidFill>
              </a:rPr>
              <a:t>Multiple research projects; Writing papers; Transition to independence; Collaboration; Student supervision and training; Lab </a:t>
            </a:r>
            <a:r>
              <a:rPr lang="en-GB" sz="1600" dirty="0">
                <a:solidFill>
                  <a:schemeClr val="tx1">
                    <a:alpha val="60000"/>
                  </a:schemeClr>
                </a:solidFill>
              </a:rPr>
              <a:t>organisation</a:t>
            </a:r>
            <a:r>
              <a:rPr lang="en-US" sz="1600" dirty="0">
                <a:solidFill>
                  <a:schemeClr val="tx1">
                    <a:alpha val="60000"/>
                  </a:schemeClr>
                </a:solidFill>
              </a:rPr>
              <a:t>; Some teaching; Roles on committees; Contributing to funding applications</a:t>
            </a:r>
          </a:p>
          <a:p>
            <a:pPr marL="742950" lvl="1" indent="-285750">
              <a:lnSpc>
                <a:spcPct val="110000"/>
              </a:lnSpc>
              <a:spcAft>
                <a:spcPts val="800"/>
              </a:spcAft>
              <a:buFont typeface="Arial" panose="020B0604020202020204" pitchFamily="34" charset="0"/>
              <a:buChar char="•"/>
            </a:pPr>
            <a:r>
              <a:rPr lang="en-US" sz="1600" b="1" dirty="0">
                <a:solidFill>
                  <a:schemeClr val="accent2">
                    <a:lumMod val="40000"/>
                    <a:lumOff val="60000"/>
                    <a:alpha val="60000"/>
                  </a:schemeClr>
                </a:solidFill>
              </a:rPr>
              <a:t>Support for ECRs? </a:t>
            </a:r>
            <a:r>
              <a:rPr lang="en-US" sz="1600" dirty="0">
                <a:solidFill>
                  <a:schemeClr val="tx1">
                    <a:alpha val="60000"/>
                  </a:schemeClr>
                </a:solidFill>
              </a:rPr>
              <a:t>Can expect PIs to dedicate time to meetings, providing practical advice on research, progress and career development. PIs should create opportunities for ECRs to take on increased responsibility, develop independence and interact with wider research community. Students should appreciate ECR guidance and demands on their time, and ensure contributions are credited.</a:t>
            </a:r>
          </a:p>
          <a:p>
            <a:pPr marL="742950" lvl="1" indent="-285750">
              <a:lnSpc>
                <a:spcPct val="110000"/>
              </a:lnSpc>
              <a:spcAft>
                <a:spcPts val="800"/>
              </a:spcAft>
              <a:buFont typeface="Arial" panose="020B0604020202020204" pitchFamily="34" charset="0"/>
              <a:buChar char="•"/>
            </a:pPr>
            <a:r>
              <a:rPr lang="en-US" sz="1600" b="1" dirty="0">
                <a:solidFill>
                  <a:schemeClr val="accent2">
                    <a:lumMod val="40000"/>
                    <a:lumOff val="60000"/>
                    <a:alpha val="60000"/>
                  </a:schemeClr>
                </a:solidFill>
              </a:rPr>
              <a:t>Expectations of ECRs? </a:t>
            </a:r>
            <a:r>
              <a:rPr lang="en-US" sz="1600" dirty="0">
                <a:solidFill>
                  <a:schemeClr val="tx1">
                    <a:alpha val="60000"/>
                  </a:schemeClr>
                </a:solidFill>
              </a:rPr>
              <a:t>ECRs provide valuable support and guidance for students. Often have practical hands-on experience in lab. Can advocate on student’s behalf and know who to approach to address problems. Disseminate expertise in group and provide constructive feedback.</a:t>
            </a:r>
          </a:p>
          <a:p>
            <a:pPr marL="742950" lvl="1" indent="-285750">
              <a:lnSpc>
                <a:spcPct val="110000"/>
              </a:lnSpc>
              <a:spcAft>
                <a:spcPts val="800"/>
              </a:spcAft>
              <a:buFont typeface="Arial" panose="020B0604020202020204" pitchFamily="34" charset="0"/>
              <a:buChar char="•"/>
            </a:pPr>
            <a:r>
              <a:rPr lang="en-US" sz="1600" b="1" dirty="0">
                <a:solidFill>
                  <a:schemeClr val="accent2">
                    <a:lumMod val="40000"/>
                    <a:lumOff val="60000"/>
                    <a:alpha val="60000"/>
                  </a:schemeClr>
                </a:solidFill>
              </a:rPr>
              <a:t>Challenges? </a:t>
            </a:r>
            <a:r>
              <a:rPr lang="en-US" sz="1600" dirty="0">
                <a:solidFill>
                  <a:schemeClr val="tx1">
                    <a:alpha val="60000"/>
                  </a:schemeClr>
                </a:solidFill>
              </a:rPr>
              <a:t>Increasing independence places responsibility on ECRs, particularly to manage and deliver on own workload and projects. May have increasing personal commitments. Managing workload and reduced supervisory input can be a challenge. Uncertainty of fixed-term contracts.</a:t>
            </a:r>
          </a:p>
          <a:p>
            <a:pPr>
              <a:lnSpc>
                <a:spcPct val="110000"/>
              </a:lnSpc>
              <a:spcAft>
                <a:spcPts val="800"/>
              </a:spcAft>
            </a:pPr>
            <a:endParaRPr lang="en-US" sz="1600" dirty="0">
              <a:solidFill>
                <a:schemeClr val="tx1">
                  <a:alpha val="60000"/>
                </a:schemeClr>
              </a:solidFill>
            </a:endParaRPr>
          </a:p>
        </p:txBody>
      </p:sp>
      <p:sp>
        <p:nvSpPr>
          <p:cNvPr id="18" name="Freeform: Shape 17">
            <a:extLst>
              <a:ext uri="{FF2B5EF4-FFF2-40B4-BE49-F238E27FC236}">
                <a16:creationId xmlns:a16="http://schemas.microsoft.com/office/drawing/2014/main" id="{D3262674-A504-4C90-BBBB-94D20F92A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310CDE9C-32DD-5125-1EA8-8751C4A1301B}"/>
              </a:ext>
            </a:extLst>
          </p:cNvPr>
          <p:cNvPicPr>
            <a:picLocks noChangeAspect="1"/>
          </p:cNvPicPr>
          <p:nvPr/>
        </p:nvPicPr>
        <p:blipFill>
          <a:blip r:embed="rId2"/>
          <a:stretch>
            <a:fillRect/>
          </a:stretch>
        </p:blipFill>
        <p:spPr>
          <a:xfrm>
            <a:off x="10067135" y="148059"/>
            <a:ext cx="1954535" cy="1114085"/>
          </a:xfrm>
          <a:prstGeom prst="rect">
            <a:avLst/>
          </a:prstGeom>
        </p:spPr>
      </p:pic>
    </p:spTree>
    <p:extLst>
      <p:ext uri="{BB962C8B-B14F-4D97-AF65-F5344CB8AC3E}">
        <p14:creationId xmlns:p14="http://schemas.microsoft.com/office/powerpoint/2010/main" val="231236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A82E9B-3564-CFF7-FE09-5D874FFCB570}"/>
              </a:ext>
            </a:extLst>
          </p:cNvPr>
          <p:cNvSpPr txBox="1"/>
          <p:nvPr/>
        </p:nvSpPr>
        <p:spPr>
          <a:xfrm>
            <a:off x="363887" y="233830"/>
            <a:ext cx="9228347" cy="3496214"/>
          </a:xfrm>
          <a:prstGeom prst="rect">
            <a:avLst/>
          </a:prstGeom>
        </p:spPr>
        <p:txBody>
          <a:bodyPr vert="horz" wrap="square" lIns="0" tIns="0" rIns="0" bIns="0" rtlCol="0" anchor="t" anchorCtr="0">
            <a:normAutofit/>
          </a:bodyPr>
          <a:lstStyle/>
          <a:p>
            <a:pPr>
              <a:spcBef>
                <a:spcPct val="0"/>
              </a:spcBef>
              <a:spcAft>
                <a:spcPts val="600"/>
              </a:spcAft>
            </a:pPr>
            <a:r>
              <a:rPr lang="en-US" sz="6000" dirty="0">
                <a:latin typeface="+mj-lt"/>
                <a:ea typeface="+mj-ea"/>
                <a:cs typeface="+mj-cs"/>
              </a:rPr>
              <a:t>A) Roles and Expectations</a:t>
            </a:r>
          </a:p>
        </p:txBody>
      </p:sp>
      <p:sp>
        <p:nvSpPr>
          <p:cNvPr id="5" name="TextBox 4">
            <a:extLst>
              <a:ext uri="{FF2B5EF4-FFF2-40B4-BE49-F238E27FC236}">
                <a16:creationId xmlns:a16="http://schemas.microsoft.com/office/drawing/2014/main" id="{3B5A1CE9-78B5-6CD0-00E5-A5DC2097DC5C}"/>
              </a:ext>
            </a:extLst>
          </p:cNvPr>
          <p:cNvSpPr txBox="1"/>
          <p:nvPr/>
        </p:nvSpPr>
        <p:spPr>
          <a:xfrm>
            <a:off x="363887" y="1522184"/>
            <a:ext cx="10357869" cy="4570641"/>
          </a:xfrm>
          <a:prstGeom prst="rect">
            <a:avLst/>
          </a:prstGeom>
        </p:spPr>
        <p:txBody>
          <a:bodyPr vert="horz" wrap="square" lIns="0" tIns="0" rIns="0" bIns="0" rtlCol="0" anchor="t">
            <a:normAutofit fontScale="92500" lnSpcReduction="10000"/>
          </a:bodyPr>
          <a:lstStyle/>
          <a:p>
            <a:pPr>
              <a:lnSpc>
                <a:spcPct val="110000"/>
              </a:lnSpc>
              <a:spcAft>
                <a:spcPts val="800"/>
              </a:spcAft>
            </a:pPr>
            <a:r>
              <a:rPr lang="en-US" sz="1600" b="1" dirty="0">
                <a:solidFill>
                  <a:schemeClr val="tx1">
                    <a:alpha val="60000"/>
                  </a:schemeClr>
                </a:solidFill>
              </a:rPr>
              <a:t>3) PRINCIPAL INVESTIGATORS</a:t>
            </a:r>
          </a:p>
          <a:p>
            <a:pPr marL="742950" lvl="1" indent="-285750">
              <a:lnSpc>
                <a:spcPct val="110000"/>
              </a:lnSpc>
              <a:spcAft>
                <a:spcPts val="800"/>
              </a:spcAft>
              <a:buFont typeface="Arial" panose="020B0604020202020204" pitchFamily="34" charset="0"/>
              <a:buChar char="•"/>
            </a:pPr>
            <a:r>
              <a:rPr lang="en-US" sz="1600" b="1" dirty="0">
                <a:solidFill>
                  <a:schemeClr val="accent2">
                    <a:lumMod val="40000"/>
                    <a:lumOff val="60000"/>
                    <a:alpha val="60000"/>
                  </a:schemeClr>
                </a:solidFill>
              </a:rPr>
              <a:t>Day to day work? </a:t>
            </a:r>
            <a:r>
              <a:rPr lang="en-US" sz="1600" dirty="0">
                <a:solidFill>
                  <a:schemeClr val="tx1">
                    <a:alpha val="60000"/>
                  </a:schemeClr>
                </a:solidFill>
              </a:rPr>
              <a:t>Managing multiple research projects in parallel (HR, Finance, Funder mandates, Ethics, Open science, Reproducibility, Deliverables); Obtaining funding; Writing papers; Teaching; Committees; Reviewing papers and grants; Public engagement; Wider national and international initiatives</a:t>
            </a:r>
          </a:p>
          <a:p>
            <a:pPr marL="742950" lvl="1" indent="-285750">
              <a:lnSpc>
                <a:spcPct val="110000"/>
              </a:lnSpc>
              <a:spcAft>
                <a:spcPts val="800"/>
              </a:spcAft>
              <a:buFont typeface="Arial" panose="020B0604020202020204" pitchFamily="34" charset="0"/>
              <a:buChar char="•"/>
            </a:pPr>
            <a:r>
              <a:rPr lang="en-US" sz="1600" b="1" dirty="0">
                <a:solidFill>
                  <a:schemeClr val="accent2">
                    <a:lumMod val="40000"/>
                    <a:lumOff val="60000"/>
                    <a:alpha val="60000"/>
                  </a:schemeClr>
                </a:solidFill>
              </a:rPr>
              <a:t>Support for PIs? </a:t>
            </a:r>
            <a:r>
              <a:rPr lang="en-US" sz="1600" dirty="0">
                <a:solidFill>
                  <a:schemeClr val="tx1">
                    <a:alpha val="60000"/>
                  </a:schemeClr>
                </a:solidFill>
              </a:rPr>
              <a:t>Completing assigned duties (to time); Seeking PI input where required; Flexibility in scheduling; Best ways of communicating</a:t>
            </a:r>
          </a:p>
          <a:p>
            <a:pPr marL="742950" lvl="1" indent="-285750">
              <a:lnSpc>
                <a:spcPct val="110000"/>
              </a:lnSpc>
              <a:spcAft>
                <a:spcPts val="800"/>
              </a:spcAft>
              <a:buFont typeface="Arial" panose="020B0604020202020204" pitchFamily="34" charset="0"/>
              <a:buChar char="•"/>
            </a:pPr>
            <a:r>
              <a:rPr lang="en-US" sz="1600" b="1" dirty="0">
                <a:solidFill>
                  <a:schemeClr val="accent2">
                    <a:lumMod val="40000"/>
                    <a:lumOff val="60000"/>
                    <a:alpha val="60000"/>
                  </a:schemeClr>
                </a:solidFill>
              </a:rPr>
              <a:t>Expectations of PIs? </a:t>
            </a:r>
            <a:r>
              <a:rPr lang="en-US" sz="1600" dirty="0">
                <a:solidFill>
                  <a:schemeClr val="tx1">
                    <a:alpha val="60000"/>
                  </a:schemeClr>
                </a:solidFill>
              </a:rPr>
              <a:t>Meet regularly with students and ECRs; Play an active role in research; Provide guidance and mentorship; Advocate and act as a sponsor; Support career development and opportunities advancement; Honesty; Integrity.</a:t>
            </a:r>
          </a:p>
          <a:p>
            <a:pPr marL="742950" lvl="1" indent="-285750">
              <a:lnSpc>
                <a:spcPct val="110000"/>
              </a:lnSpc>
              <a:spcAft>
                <a:spcPts val="800"/>
              </a:spcAft>
              <a:buFont typeface="Arial" panose="020B0604020202020204" pitchFamily="34" charset="0"/>
              <a:buChar char="•"/>
            </a:pPr>
            <a:r>
              <a:rPr lang="en-US" sz="1600" b="1" dirty="0">
                <a:solidFill>
                  <a:schemeClr val="accent2">
                    <a:lumMod val="40000"/>
                    <a:lumOff val="60000"/>
                    <a:alpha val="60000"/>
                  </a:schemeClr>
                </a:solidFill>
              </a:rPr>
              <a:t>Challenges? </a:t>
            </a:r>
            <a:r>
              <a:rPr lang="en-US" sz="1600" dirty="0">
                <a:solidFill>
                  <a:schemeClr val="tx1">
                    <a:alpha val="60000"/>
                  </a:schemeClr>
                </a:solidFill>
              </a:rPr>
              <a:t>As group leaders, PIs have the primary responsibility for providing funding and ensuring research projects are successful at all levels. They work on many different projects at the same time and may have sudden, unexpected demands upon their time. It can help to start meetings with an update on the current status of a project, rather than assuming PIs remember every detail of a project. PIs may also receive &gt;100 emails per day - and send almost as many - so short clear emails can be easier to respond to. And short replies usually reflect efficiency rather than anything negative. Some questions are easier to answer in person instead of typing a long email response! PIs are also always open to feedback and suggestions as to how to improve the way the group works.</a:t>
            </a:r>
          </a:p>
          <a:p>
            <a:pPr>
              <a:lnSpc>
                <a:spcPct val="110000"/>
              </a:lnSpc>
              <a:spcAft>
                <a:spcPts val="800"/>
              </a:spcAft>
            </a:pPr>
            <a:endParaRPr lang="en-US" sz="1600" dirty="0">
              <a:solidFill>
                <a:schemeClr val="tx1">
                  <a:alpha val="60000"/>
                </a:schemeClr>
              </a:solidFill>
            </a:endParaRPr>
          </a:p>
        </p:txBody>
      </p:sp>
      <p:sp>
        <p:nvSpPr>
          <p:cNvPr id="18" name="Freeform: Shape 17">
            <a:extLst>
              <a:ext uri="{FF2B5EF4-FFF2-40B4-BE49-F238E27FC236}">
                <a16:creationId xmlns:a16="http://schemas.microsoft.com/office/drawing/2014/main" id="{D3262674-A504-4C90-BBBB-94D20F92A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310CDE9C-32DD-5125-1EA8-8751C4A1301B}"/>
              </a:ext>
            </a:extLst>
          </p:cNvPr>
          <p:cNvPicPr>
            <a:picLocks noChangeAspect="1"/>
          </p:cNvPicPr>
          <p:nvPr/>
        </p:nvPicPr>
        <p:blipFill>
          <a:blip r:embed="rId2"/>
          <a:stretch>
            <a:fillRect/>
          </a:stretch>
        </p:blipFill>
        <p:spPr>
          <a:xfrm>
            <a:off x="10067135" y="148059"/>
            <a:ext cx="1954535" cy="1114085"/>
          </a:xfrm>
          <a:prstGeom prst="rect">
            <a:avLst/>
          </a:prstGeom>
        </p:spPr>
      </p:pic>
    </p:spTree>
    <p:extLst>
      <p:ext uri="{BB962C8B-B14F-4D97-AF65-F5344CB8AC3E}">
        <p14:creationId xmlns:p14="http://schemas.microsoft.com/office/powerpoint/2010/main" val="146659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A82E9B-3564-CFF7-FE09-5D874FFCB570}"/>
              </a:ext>
            </a:extLst>
          </p:cNvPr>
          <p:cNvSpPr txBox="1"/>
          <p:nvPr/>
        </p:nvSpPr>
        <p:spPr>
          <a:xfrm>
            <a:off x="363887" y="233830"/>
            <a:ext cx="9703247" cy="3496214"/>
          </a:xfrm>
          <a:prstGeom prst="rect">
            <a:avLst/>
          </a:prstGeom>
        </p:spPr>
        <p:txBody>
          <a:bodyPr vert="horz" wrap="square" lIns="0" tIns="0" rIns="0" bIns="0" rtlCol="0" anchor="t" anchorCtr="0">
            <a:normAutofit/>
          </a:bodyPr>
          <a:lstStyle/>
          <a:p>
            <a:pPr>
              <a:spcBef>
                <a:spcPct val="0"/>
              </a:spcBef>
              <a:spcAft>
                <a:spcPts val="600"/>
              </a:spcAft>
            </a:pPr>
            <a:r>
              <a:rPr lang="en-US" sz="6000" dirty="0">
                <a:latin typeface="+mj-lt"/>
                <a:ea typeface="+mj-ea"/>
                <a:cs typeface="+mj-cs"/>
              </a:rPr>
              <a:t>B) Research Group Culture</a:t>
            </a:r>
          </a:p>
        </p:txBody>
      </p:sp>
      <p:sp>
        <p:nvSpPr>
          <p:cNvPr id="5" name="TextBox 4">
            <a:extLst>
              <a:ext uri="{FF2B5EF4-FFF2-40B4-BE49-F238E27FC236}">
                <a16:creationId xmlns:a16="http://schemas.microsoft.com/office/drawing/2014/main" id="{3B5A1CE9-78B5-6CD0-00E5-A5DC2097DC5C}"/>
              </a:ext>
            </a:extLst>
          </p:cNvPr>
          <p:cNvSpPr txBox="1"/>
          <p:nvPr/>
        </p:nvSpPr>
        <p:spPr>
          <a:xfrm>
            <a:off x="363887" y="1522184"/>
            <a:ext cx="10357869" cy="4570641"/>
          </a:xfrm>
          <a:prstGeom prst="rect">
            <a:avLst/>
          </a:prstGeom>
        </p:spPr>
        <p:txBody>
          <a:bodyPr vert="horz" wrap="square" lIns="0" tIns="0" rIns="0" bIns="0" rtlCol="0" anchor="t">
            <a:normAutofit fontScale="92500" lnSpcReduction="10000"/>
          </a:bodyPr>
          <a:lstStyle/>
          <a:p>
            <a:pPr>
              <a:lnSpc>
                <a:spcPct val="110000"/>
              </a:lnSpc>
              <a:spcAft>
                <a:spcPts val="800"/>
              </a:spcAft>
            </a:pPr>
            <a:r>
              <a:rPr lang="en-US" sz="1600" b="1" dirty="0">
                <a:solidFill>
                  <a:schemeClr val="tx1">
                    <a:alpha val="60000"/>
                  </a:schemeClr>
                </a:solidFill>
              </a:rPr>
              <a:t>1) WORKPLACE CONDUCT</a:t>
            </a:r>
          </a:p>
          <a:p>
            <a:pPr>
              <a:lnSpc>
                <a:spcPct val="110000"/>
              </a:lnSpc>
              <a:spcAft>
                <a:spcPts val="800"/>
              </a:spcAft>
            </a:pPr>
            <a:r>
              <a:rPr lang="en-US" sz="1600" b="1" dirty="0">
                <a:solidFill>
                  <a:schemeClr val="accent2">
                    <a:lumMod val="40000"/>
                    <a:lumOff val="60000"/>
                    <a:alpha val="60000"/>
                  </a:schemeClr>
                </a:solidFill>
              </a:rPr>
              <a:t>Meetings</a:t>
            </a:r>
            <a:r>
              <a:rPr lang="en-US" sz="1600" dirty="0">
                <a:solidFill>
                  <a:schemeClr val="accent2">
                    <a:lumMod val="40000"/>
                    <a:lumOff val="60000"/>
                    <a:alpha val="60000"/>
                  </a:schemeClr>
                </a:solidFill>
              </a:rPr>
              <a:t>.</a:t>
            </a:r>
            <a:r>
              <a:rPr lang="en-US" sz="1600" b="1" dirty="0">
                <a:solidFill>
                  <a:schemeClr val="accent2">
                    <a:lumMod val="40000"/>
                    <a:lumOff val="60000"/>
                    <a:alpha val="60000"/>
                  </a:schemeClr>
                </a:solidFill>
              </a:rPr>
              <a:t> </a:t>
            </a:r>
            <a:r>
              <a:rPr lang="en-US" sz="1600" dirty="0">
                <a:solidFill>
                  <a:schemeClr val="tx1">
                    <a:alpha val="60000"/>
                  </a:schemeClr>
                </a:solidFill>
              </a:rPr>
              <a:t>We have a weekly hybrid lab meeting (</a:t>
            </a:r>
            <a:r>
              <a:rPr lang="en-US" sz="1600" dirty="0">
                <a:solidFill>
                  <a:srgbClr val="00B0F0">
                    <a:alpha val="60000"/>
                  </a:srgbClr>
                </a:solidFill>
              </a:rPr>
              <a:t>every</a:t>
            </a:r>
            <a:r>
              <a:rPr lang="en-US" sz="1600" dirty="0">
                <a:solidFill>
                  <a:schemeClr val="tx1">
                    <a:alpha val="60000"/>
                  </a:schemeClr>
                </a:solidFill>
              </a:rPr>
              <a:t> </a:t>
            </a:r>
            <a:r>
              <a:rPr lang="en-US" sz="1600" dirty="0">
                <a:solidFill>
                  <a:srgbClr val="00B0F0">
                    <a:alpha val="60000"/>
                  </a:srgbClr>
                </a:solidFill>
              </a:rPr>
              <a:t>Wednesday 12 noon</a:t>
            </a:r>
            <a:r>
              <a:rPr lang="en-US" sz="1600" dirty="0">
                <a:solidFill>
                  <a:schemeClr val="tx1">
                    <a:alpha val="60000"/>
                  </a:schemeClr>
                </a:solidFill>
              </a:rPr>
              <a:t>) and expect all group members to attend wherever possible. During the meetings, a group member will present a research update of their project OR present a recently published paper in the format of a journal club. We also invite researchers from other groups to present. We aim to have an atmosphere where people feel comfortable asking questions (however simple!). Feedback should be respectful and constructive. Meetings should keep to time and allow all to contribute.</a:t>
            </a:r>
          </a:p>
          <a:p>
            <a:pPr>
              <a:lnSpc>
                <a:spcPct val="110000"/>
              </a:lnSpc>
              <a:spcAft>
                <a:spcPts val="800"/>
              </a:spcAft>
            </a:pPr>
            <a:r>
              <a:rPr lang="en-US" sz="1600" b="1" dirty="0">
                <a:solidFill>
                  <a:schemeClr val="accent2">
                    <a:lumMod val="40000"/>
                    <a:lumOff val="60000"/>
                    <a:alpha val="60000"/>
                  </a:schemeClr>
                </a:solidFill>
              </a:rPr>
              <a:t>Workspace</a:t>
            </a:r>
            <a:r>
              <a:rPr lang="en-US" sz="1600" dirty="0">
                <a:solidFill>
                  <a:schemeClr val="accent2">
                    <a:lumMod val="40000"/>
                    <a:lumOff val="60000"/>
                    <a:alpha val="60000"/>
                  </a:schemeClr>
                </a:solidFill>
              </a:rPr>
              <a:t>. </a:t>
            </a:r>
            <a:r>
              <a:rPr lang="en-US" sz="1600" dirty="0">
                <a:solidFill>
                  <a:schemeClr val="tx1">
                    <a:alpha val="60000"/>
                  </a:schemeClr>
                </a:solidFill>
              </a:rPr>
              <a:t>Office space is often “open plan”, so be considerate of those around you and avoid noise. Longer or loud discussions should take place in a designated meeting room or social area. We try to flexible and use hybrid meetings where possible, as whilst in person meetings add a great deal, they are not always practical (particularly for those working part-time or travelling long distances to work). The need/preferences </a:t>
            </a:r>
            <a:r>
              <a:rPr lang="en-US" sz="1600">
                <a:solidFill>
                  <a:schemeClr val="tx1">
                    <a:alpha val="60000"/>
                  </a:schemeClr>
                </a:solidFill>
              </a:rPr>
              <a:t>of others </a:t>
            </a:r>
            <a:r>
              <a:rPr lang="en-US" sz="1600" dirty="0">
                <a:solidFill>
                  <a:schemeClr val="tx1">
                    <a:alpha val="60000"/>
                  </a:schemeClr>
                </a:solidFill>
              </a:rPr>
              <a:t>should always be considered.</a:t>
            </a:r>
          </a:p>
          <a:p>
            <a:pPr>
              <a:lnSpc>
                <a:spcPct val="110000"/>
              </a:lnSpc>
              <a:spcAft>
                <a:spcPts val="800"/>
              </a:spcAft>
            </a:pPr>
            <a:r>
              <a:rPr lang="en-GB" sz="1600" b="1" dirty="0">
                <a:solidFill>
                  <a:schemeClr val="accent2">
                    <a:lumMod val="40000"/>
                    <a:lumOff val="60000"/>
                    <a:alpha val="60000"/>
                  </a:schemeClr>
                </a:solidFill>
              </a:rPr>
              <a:t>Socialising</a:t>
            </a:r>
            <a:r>
              <a:rPr lang="en-US" sz="1600" dirty="0">
                <a:solidFill>
                  <a:schemeClr val="accent2">
                    <a:lumMod val="40000"/>
                    <a:lumOff val="60000"/>
                    <a:alpha val="60000"/>
                  </a:schemeClr>
                </a:solidFill>
              </a:rPr>
              <a:t>. </a:t>
            </a:r>
            <a:r>
              <a:rPr lang="en-US" sz="1600" dirty="0">
                <a:solidFill>
                  <a:schemeClr val="tx1">
                    <a:alpha val="60000"/>
                  </a:schemeClr>
                </a:solidFill>
              </a:rPr>
              <a:t>Building a cohesive group means getting to know each other. Having opportunity to have lunch or coffee/tea together or go for drinks can help,  and ideas for lab days out or social events are always appreciated. No events are obligatory and will not affect our commitment to your career and professional development. </a:t>
            </a:r>
          </a:p>
          <a:p>
            <a:pPr>
              <a:lnSpc>
                <a:spcPct val="110000"/>
              </a:lnSpc>
              <a:spcAft>
                <a:spcPts val="800"/>
              </a:spcAft>
            </a:pPr>
            <a:r>
              <a:rPr lang="en-US" sz="1600" b="1" dirty="0">
                <a:solidFill>
                  <a:schemeClr val="accent2">
                    <a:lumMod val="40000"/>
                    <a:lumOff val="60000"/>
                    <a:alpha val="60000"/>
                  </a:schemeClr>
                </a:solidFill>
              </a:rPr>
              <a:t>Inappropriate </a:t>
            </a:r>
            <a:r>
              <a:rPr lang="en-US" sz="1600" b="1" dirty="0" err="1">
                <a:solidFill>
                  <a:schemeClr val="accent2">
                    <a:lumMod val="40000"/>
                    <a:lumOff val="60000"/>
                    <a:alpha val="60000"/>
                  </a:schemeClr>
                </a:solidFill>
              </a:rPr>
              <a:t>behaviour</a:t>
            </a:r>
            <a:r>
              <a:rPr lang="en-US" sz="1600" dirty="0">
                <a:solidFill>
                  <a:schemeClr val="accent2">
                    <a:lumMod val="40000"/>
                    <a:lumOff val="60000"/>
                    <a:alpha val="60000"/>
                  </a:schemeClr>
                </a:solidFill>
              </a:rPr>
              <a:t>. </a:t>
            </a:r>
            <a:r>
              <a:rPr lang="en-US" sz="1600" dirty="0">
                <a:solidFill>
                  <a:schemeClr val="tx1">
                    <a:alpha val="60000"/>
                  </a:schemeClr>
                </a:solidFill>
              </a:rPr>
              <a:t>We expect all group members to show mutual respect and do not tolerate bullying, harassment, </a:t>
            </a:r>
            <a:r>
              <a:rPr lang="en-GB" sz="1600" dirty="0">
                <a:solidFill>
                  <a:schemeClr val="tx1">
                    <a:alpha val="60000"/>
                  </a:schemeClr>
                </a:solidFill>
              </a:rPr>
              <a:t>victimisation</a:t>
            </a:r>
            <a:r>
              <a:rPr lang="en-US" sz="1600" dirty="0">
                <a:solidFill>
                  <a:schemeClr val="tx1">
                    <a:alpha val="60000"/>
                  </a:schemeClr>
                </a:solidFill>
              </a:rPr>
              <a:t> or discrimination. If you feel subjected to any of the above, or witness or suspect somebody else is subjected to inappropriate or unwanted </a:t>
            </a:r>
            <a:r>
              <a:rPr lang="en-GB" sz="1600" dirty="0">
                <a:solidFill>
                  <a:schemeClr val="tx1">
                    <a:alpha val="60000"/>
                  </a:schemeClr>
                </a:solidFill>
              </a:rPr>
              <a:t>behaviour</a:t>
            </a:r>
            <a:r>
              <a:rPr lang="en-US" sz="1600" dirty="0">
                <a:solidFill>
                  <a:schemeClr val="tx1">
                    <a:alpha val="60000"/>
                  </a:schemeClr>
                </a:solidFill>
              </a:rPr>
              <a:t>, contact your PI or harassment advisor.</a:t>
            </a:r>
          </a:p>
          <a:p>
            <a:pPr algn="ctr">
              <a:lnSpc>
                <a:spcPct val="110000"/>
              </a:lnSpc>
              <a:spcAft>
                <a:spcPts val="800"/>
              </a:spcAft>
            </a:pPr>
            <a:r>
              <a:rPr lang="en-US" sz="1900" b="1" i="1" dirty="0">
                <a:solidFill>
                  <a:schemeClr val="accent2">
                    <a:lumMod val="40000"/>
                    <a:lumOff val="60000"/>
                    <a:alpha val="60000"/>
                  </a:schemeClr>
                </a:solidFill>
              </a:rPr>
              <a:t>Be considerate and supportive of others</a:t>
            </a:r>
          </a:p>
          <a:p>
            <a:pPr>
              <a:lnSpc>
                <a:spcPct val="110000"/>
              </a:lnSpc>
              <a:spcAft>
                <a:spcPts val="800"/>
              </a:spcAft>
            </a:pPr>
            <a:endParaRPr lang="en-US" sz="1600"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p:txBody>
      </p:sp>
      <p:sp>
        <p:nvSpPr>
          <p:cNvPr id="18" name="Freeform: Shape 17">
            <a:extLst>
              <a:ext uri="{FF2B5EF4-FFF2-40B4-BE49-F238E27FC236}">
                <a16:creationId xmlns:a16="http://schemas.microsoft.com/office/drawing/2014/main" id="{D3262674-A504-4C90-BBBB-94D20F92A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310CDE9C-32DD-5125-1EA8-8751C4A1301B}"/>
              </a:ext>
            </a:extLst>
          </p:cNvPr>
          <p:cNvPicPr>
            <a:picLocks noChangeAspect="1"/>
          </p:cNvPicPr>
          <p:nvPr/>
        </p:nvPicPr>
        <p:blipFill>
          <a:blip r:embed="rId2"/>
          <a:stretch>
            <a:fillRect/>
          </a:stretch>
        </p:blipFill>
        <p:spPr>
          <a:xfrm>
            <a:off x="10067135" y="148059"/>
            <a:ext cx="1954535" cy="1114085"/>
          </a:xfrm>
          <a:prstGeom prst="rect">
            <a:avLst/>
          </a:prstGeom>
        </p:spPr>
      </p:pic>
    </p:spTree>
    <p:extLst>
      <p:ext uri="{BB962C8B-B14F-4D97-AF65-F5344CB8AC3E}">
        <p14:creationId xmlns:p14="http://schemas.microsoft.com/office/powerpoint/2010/main" val="318487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A82E9B-3564-CFF7-FE09-5D874FFCB570}"/>
              </a:ext>
            </a:extLst>
          </p:cNvPr>
          <p:cNvSpPr txBox="1"/>
          <p:nvPr/>
        </p:nvSpPr>
        <p:spPr>
          <a:xfrm>
            <a:off x="363887" y="233830"/>
            <a:ext cx="9703247" cy="3496214"/>
          </a:xfrm>
          <a:prstGeom prst="rect">
            <a:avLst/>
          </a:prstGeom>
        </p:spPr>
        <p:txBody>
          <a:bodyPr vert="horz" wrap="square" lIns="0" tIns="0" rIns="0" bIns="0" rtlCol="0" anchor="t" anchorCtr="0">
            <a:normAutofit/>
          </a:bodyPr>
          <a:lstStyle/>
          <a:p>
            <a:pPr>
              <a:spcBef>
                <a:spcPct val="0"/>
              </a:spcBef>
              <a:spcAft>
                <a:spcPts val="600"/>
              </a:spcAft>
            </a:pPr>
            <a:r>
              <a:rPr lang="en-US" sz="6000" dirty="0">
                <a:latin typeface="+mj-lt"/>
                <a:ea typeface="+mj-ea"/>
                <a:cs typeface="+mj-cs"/>
              </a:rPr>
              <a:t>B) Research Group Culture</a:t>
            </a:r>
          </a:p>
        </p:txBody>
      </p:sp>
      <p:sp>
        <p:nvSpPr>
          <p:cNvPr id="5" name="TextBox 4">
            <a:extLst>
              <a:ext uri="{FF2B5EF4-FFF2-40B4-BE49-F238E27FC236}">
                <a16:creationId xmlns:a16="http://schemas.microsoft.com/office/drawing/2014/main" id="{3B5A1CE9-78B5-6CD0-00E5-A5DC2097DC5C}"/>
              </a:ext>
            </a:extLst>
          </p:cNvPr>
          <p:cNvSpPr txBox="1"/>
          <p:nvPr/>
        </p:nvSpPr>
        <p:spPr>
          <a:xfrm>
            <a:off x="363887" y="1522184"/>
            <a:ext cx="10357869" cy="4570641"/>
          </a:xfrm>
          <a:prstGeom prst="rect">
            <a:avLst/>
          </a:prstGeom>
        </p:spPr>
        <p:txBody>
          <a:bodyPr vert="horz" wrap="square" lIns="0" tIns="0" rIns="0" bIns="0" rtlCol="0" anchor="t">
            <a:normAutofit fontScale="92500" lnSpcReduction="10000"/>
          </a:bodyPr>
          <a:lstStyle/>
          <a:p>
            <a:pPr>
              <a:lnSpc>
                <a:spcPct val="110000"/>
              </a:lnSpc>
              <a:spcAft>
                <a:spcPts val="800"/>
              </a:spcAft>
            </a:pPr>
            <a:r>
              <a:rPr lang="en-US" sz="1600" b="1" dirty="0">
                <a:solidFill>
                  <a:schemeClr val="tx1">
                    <a:alpha val="60000"/>
                  </a:schemeClr>
                </a:solidFill>
              </a:rPr>
              <a:t>2) WORK AND WELLBEING</a:t>
            </a:r>
          </a:p>
          <a:p>
            <a:pPr>
              <a:lnSpc>
                <a:spcPct val="110000"/>
              </a:lnSpc>
              <a:spcAft>
                <a:spcPts val="800"/>
              </a:spcAft>
            </a:pPr>
            <a:r>
              <a:rPr lang="en-US" sz="1600" b="1" dirty="0">
                <a:solidFill>
                  <a:schemeClr val="accent2">
                    <a:lumMod val="40000"/>
                    <a:lumOff val="60000"/>
                    <a:alpha val="60000"/>
                  </a:schemeClr>
                </a:solidFill>
              </a:rPr>
              <a:t>Setting expectations</a:t>
            </a:r>
            <a:r>
              <a:rPr lang="en-US" sz="1600" dirty="0">
                <a:solidFill>
                  <a:schemeClr val="tx1">
                    <a:alpha val="60000"/>
                  </a:schemeClr>
                </a:solidFill>
              </a:rPr>
              <a:t>. A key aspect to being happy in your career is having clear and agreed expectations. In research, it can be difficult to predict how long tasks will take, so agree project timelines but remain flexible. Communication is key to managing expectations and setting work boundaries. If you feel your workload is affecting your wellbeing, discuss this with your PI or line manager.</a:t>
            </a:r>
          </a:p>
          <a:p>
            <a:pPr>
              <a:lnSpc>
                <a:spcPct val="110000"/>
              </a:lnSpc>
              <a:spcAft>
                <a:spcPts val="800"/>
              </a:spcAft>
            </a:pPr>
            <a:r>
              <a:rPr lang="en-US" sz="1600" b="1" dirty="0">
                <a:solidFill>
                  <a:schemeClr val="accent2">
                    <a:lumMod val="40000"/>
                    <a:lumOff val="60000"/>
                    <a:alpha val="60000"/>
                  </a:schemeClr>
                </a:solidFill>
              </a:rPr>
              <a:t>Working hours</a:t>
            </a:r>
            <a:r>
              <a:rPr lang="en-US" sz="1600" dirty="0">
                <a:solidFill>
                  <a:schemeClr val="tx1">
                    <a:alpha val="60000"/>
                  </a:schemeClr>
                </a:solidFill>
              </a:rPr>
              <a:t>. In general, we do not dictate expected working hours. We do not encourage regular long working hours as this negatively impacts wellbeing and performance. There are many benefits from working in the lab with colleagues, but group members are not required to spend their whole working day there. Group members are encouraged to find a schedule and approach that works for them and let their PI know, so that other group members are aware. You should not feel obliged to respond to emails or other communication outside your working hours.</a:t>
            </a:r>
          </a:p>
          <a:p>
            <a:pPr>
              <a:lnSpc>
                <a:spcPct val="110000"/>
              </a:lnSpc>
              <a:spcAft>
                <a:spcPts val="800"/>
              </a:spcAft>
            </a:pPr>
            <a:r>
              <a:rPr lang="en-US" sz="1600" b="1" dirty="0">
                <a:solidFill>
                  <a:schemeClr val="accent2">
                    <a:lumMod val="40000"/>
                    <a:lumOff val="60000"/>
                    <a:alpha val="60000"/>
                  </a:schemeClr>
                </a:solidFill>
              </a:rPr>
              <a:t>Work/life balance</a:t>
            </a:r>
            <a:r>
              <a:rPr lang="en-US" sz="1600" dirty="0">
                <a:solidFill>
                  <a:schemeClr val="tx1">
                    <a:alpha val="60000"/>
                  </a:schemeClr>
                </a:solidFill>
              </a:rPr>
              <a:t>. Managing work/life balance is essential for the stresses of academic research. This should include adopting sustainable daily working patterns and allowing time for holidays where you can be completely away from work. Timing holidays is your choice, but you may need to work around key deadlines.</a:t>
            </a:r>
          </a:p>
          <a:p>
            <a:pPr>
              <a:lnSpc>
                <a:spcPct val="110000"/>
              </a:lnSpc>
              <a:spcAft>
                <a:spcPts val="800"/>
              </a:spcAft>
            </a:pPr>
            <a:r>
              <a:rPr lang="en-US" sz="1600" b="1" dirty="0">
                <a:solidFill>
                  <a:schemeClr val="accent2">
                    <a:lumMod val="40000"/>
                    <a:lumOff val="60000"/>
                    <a:alpha val="60000"/>
                  </a:schemeClr>
                </a:solidFill>
              </a:rPr>
              <a:t>Mental wellbeing</a:t>
            </a:r>
            <a:r>
              <a:rPr lang="en-US" sz="1600" dirty="0">
                <a:solidFill>
                  <a:schemeClr val="tx1">
                    <a:alpha val="60000"/>
                  </a:schemeClr>
                </a:solidFill>
              </a:rPr>
              <a:t>. Time to get away from work and relax is critical. You should listen to and </a:t>
            </a:r>
            <a:r>
              <a:rPr lang="en-US" sz="1600" dirty="0" err="1">
                <a:solidFill>
                  <a:schemeClr val="tx1">
                    <a:alpha val="60000"/>
                  </a:schemeClr>
                </a:solidFill>
              </a:rPr>
              <a:t>recognise</a:t>
            </a:r>
            <a:r>
              <a:rPr lang="en-US" sz="1600" dirty="0">
                <a:solidFill>
                  <a:schemeClr val="tx1">
                    <a:alpha val="60000"/>
                  </a:schemeClr>
                </a:solidFill>
              </a:rPr>
              <a:t> your colleagues concerns if they say they are not feeling okay. If you are feeling unwell, you can take sickness absence to rest and relieve stress.</a:t>
            </a:r>
          </a:p>
          <a:p>
            <a:pPr algn="ctr">
              <a:lnSpc>
                <a:spcPct val="110000"/>
              </a:lnSpc>
              <a:spcAft>
                <a:spcPts val="800"/>
              </a:spcAft>
            </a:pPr>
            <a:r>
              <a:rPr lang="en-US" sz="1900" b="1" i="1" dirty="0">
                <a:solidFill>
                  <a:schemeClr val="accent2">
                    <a:lumMod val="40000"/>
                    <a:lumOff val="60000"/>
                    <a:alpha val="60000"/>
                  </a:schemeClr>
                </a:solidFill>
              </a:rPr>
              <a:t>Everyone is entitled to a good work/life balance</a:t>
            </a:r>
          </a:p>
          <a:p>
            <a:pPr>
              <a:lnSpc>
                <a:spcPct val="110000"/>
              </a:lnSpc>
              <a:spcAft>
                <a:spcPts val="800"/>
              </a:spcAft>
            </a:pPr>
            <a:endParaRPr lang="en-US" sz="1600"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p:txBody>
      </p:sp>
      <p:sp>
        <p:nvSpPr>
          <p:cNvPr id="18" name="Freeform: Shape 17">
            <a:extLst>
              <a:ext uri="{FF2B5EF4-FFF2-40B4-BE49-F238E27FC236}">
                <a16:creationId xmlns:a16="http://schemas.microsoft.com/office/drawing/2014/main" id="{D3262674-A504-4C90-BBBB-94D20F92A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310CDE9C-32DD-5125-1EA8-8751C4A1301B}"/>
              </a:ext>
            </a:extLst>
          </p:cNvPr>
          <p:cNvPicPr>
            <a:picLocks noChangeAspect="1"/>
          </p:cNvPicPr>
          <p:nvPr/>
        </p:nvPicPr>
        <p:blipFill>
          <a:blip r:embed="rId2"/>
          <a:stretch>
            <a:fillRect/>
          </a:stretch>
        </p:blipFill>
        <p:spPr>
          <a:xfrm>
            <a:off x="10067135" y="148059"/>
            <a:ext cx="1954535" cy="1114085"/>
          </a:xfrm>
          <a:prstGeom prst="rect">
            <a:avLst/>
          </a:prstGeom>
        </p:spPr>
      </p:pic>
    </p:spTree>
    <p:extLst>
      <p:ext uri="{BB962C8B-B14F-4D97-AF65-F5344CB8AC3E}">
        <p14:creationId xmlns:p14="http://schemas.microsoft.com/office/powerpoint/2010/main" val="1548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A82E9B-3564-CFF7-FE09-5D874FFCB570}"/>
              </a:ext>
            </a:extLst>
          </p:cNvPr>
          <p:cNvSpPr txBox="1"/>
          <p:nvPr/>
        </p:nvSpPr>
        <p:spPr>
          <a:xfrm>
            <a:off x="363887" y="233830"/>
            <a:ext cx="9891737" cy="3496214"/>
          </a:xfrm>
          <a:prstGeom prst="rect">
            <a:avLst/>
          </a:prstGeom>
        </p:spPr>
        <p:txBody>
          <a:bodyPr vert="horz" wrap="square" lIns="0" tIns="0" rIns="0" bIns="0" rtlCol="0" anchor="t" anchorCtr="0">
            <a:normAutofit/>
          </a:bodyPr>
          <a:lstStyle/>
          <a:p>
            <a:pPr>
              <a:spcBef>
                <a:spcPct val="0"/>
              </a:spcBef>
              <a:spcAft>
                <a:spcPts val="600"/>
              </a:spcAft>
            </a:pPr>
            <a:r>
              <a:rPr lang="en-US" sz="6000" dirty="0">
                <a:latin typeface="+mj-lt"/>
                <a:ea typeface="+mj-ea"/>
                <a:cs typeface="+mj-cs"/>
              </a:rPr>
              <a:t>B) Research Group Culture</a:t>
            </a:r>
          </a:p>
        </p:txBody>
      </p:sp>
      <p:sp>
        <p:nvSpPr>
          <p:cNvPr id="5" name="TextBox 4">
            <a:extLst>
              <a:ext uri="{FF2B5EF4-FFF2-40B4-BE49-F238E27FC236}">
                <a16:creationId xmlns:a16="http://schemas.microsoft.com/office/drawing/2014/main" id="{3B5A1CE9-78B5-6CD0-00E5-A5DC2097DC5C}"/>
              </a:ext>
            </a:extLst>
          </p:cNvPr>
          <p:cNvSpPr txBox="1"/>
          <p:nvPr/>
        </p:nvSpPr>
        <p:spPr>
          <a:xfrm>
            <a:off x="363887" y="1522184"/>
            <a:ext cx="10357869" cy="4570641"/>
          </a:xfrm>
          <a:prstGeom prst="rect">
            <a:avLst/>
          </a:prstGeom>
        </p:spPr>
        <p:txBody>
          <a:bodyPr vert="horz" wrap="square" lIns="0" tIns="0" rIns="0" bIns="0" rtlCol="0" anchor="t">
            <a:normAutofit/>
          </a:bodyPr>
          <a:lstStyle/>
          <a:p>
            <a:pPr>
              <a:lnSpc>
                <a:spcPct val="110000"/>
              </a:lnSpc>
              <a:spcAft>
                <a:spcPts val="800"/>
              </a:spcAft>
            </a:pPr>
            <a:r>
              <a:rPr lang="en-US" sz="1600" b="1" dirty="0">
                <a:solidFill>
                  <a:schemeClr val="tx1">
                    <a:alpha val="60000"/>
                  </a:schemeClr>
                </a:solidFill>
              </a:rPr>
              <a:t>3) EQUALITY, DIVERSITY AND INCLUSION (EDI)</a:t>
            </a:r>
          </a:p>
          <a:p>
            <a:pPr>
              <a:lnSpc>
                <a:spcPct val="110000"/>
              </a:lnSpc>
              <a:spcAft>
                <a:spcPts val="800"/>
              </a:spcAft>
            </a:pPr>
            <a:r>
              <a:rPr lang="en-US" sz="1600" dirty="0">
                <a:solidFill>
                  <a:schemeClr val="tx1">
                    <a:alpha val="60000"/>
                  </a:schemeClr>
                </a:solidFill>
              </a:rPr>
              <a:t>Every group member brings a unique identity and range of experiences and should feel comfortable in bringing their whole selves to work. We aim to nurture this by understanding how our differences interact with both our professional and personal lives as well as influencing our individual aspirations and needs.</a:t>
            </a:r>
          </a:p>
          <a:p>
            <a:pPr>
              <a:lnSpc>
                <a:spcPct val="110000"/>
              </a:lnSpc>
              <a:spcAft>
                <a:spcPts val="800"/>
              </a:spcAft>
            </a:pPr>
            <a:r>
              <a:rPr lang="en-US" sz="1600" dirty="0">
                <a:solidFill>
                  <a:schemeClr val="tx1">
                    <a:alpha val="60000"/>
                  </a:schemeClr>
                </a:solidFill>
              </a:rPr>
              <a:t>Personal background and identity is a key part of who we are, and workplace exclusion and inequality can contribute to mental ill-health. PIs are trained to support group members and are always willing to confidentially talk through the issues you face. </a:t>
            </a:r>
          </a:p>
          <a:p>
            <a:pPr>
              <a:lnSpc>
                <a:spcPct val="110000"/>
              </a:lnSpc>
              <a:spcAft>
                <a:spcPts val="800"/>
              </a:spcAft>
            </a:pPr>
            <a:r>
              <a:rPr lang="en-US" sz="1600" dirty="0">
                <a:solidFill>
                  <a:schemeClr val="tx1">
                    <a:alpha val="60000"/>
                  </a:schemeClr>
                </a:solidFill>
              </a:rPr>
              <a:t>EDI spans many topics and issues that may manifest in academic workplaces. Educational events are run by the department and may help you understand the challenges faced by different colleagues and how you can act in solidarity and support.</a:t>
            </a:r>
          </a:p>
          <a:p>
            <a:pPr>
              <a:lnSpc>
                <a:spcPct val="110000"/>
              </a:lnSpc>
              <a:spcAft>
                <a:spcPts val="800"/>
              </a:spcAft>
            </a:pPr>
            <a:endParaRPr lang="en-US" sz="1600" dirty="0">
              <a:solidFill>
                <a:schemeClr val="tx1">
                  <a:alpha val="60000"/>
                </a:schemeClr>
              </a:solidFill>
            </a:endParaRPr>
          </a:p>
          <a:p>
            <a:pPr algn="ctr">
              <a:lnSpc>
                <a:spcPct val="110000"/>
              </a:lnSpc>
              <a:spcAft>
                <a:spcPts val="800"/>
              </a:spcAft>
            </a:pPr>
            <a:r>
              <a:rPr lang="en-US" b="1" i="1" dirty="0">
                <a:solidFill>
                  <a:schemeClr val="accent2">
                    <a:lumMod val="40000"/>
                    <a:lumOff val="60000"/>
                    <a:alpha val="60000"/>
                  </a:schemeClr>
                </a:solidFill>
              </a:rPr>
              <a:t>We are committed to creating an inclusive environment that celebrates diversity and promotes equal opportunity</a:t>
            </a:r>
          </a:p>
          <a:p>
            <a:pPr>
              <a:lnSpc>
                <a:spcPct val="110000"/>
              </a:lnSpc>
              <a:spcAft>
                <a:spcPts val="800"/>
              </a:spcAft>
            </a:pPr>
            <a:endParaRPr lang="en-US" sz="1600" dirty="0">
              <a:solidFill>
                <a:schemeClr val="tx1">
                  <a:alpha val="60000"/>
                </a:schemeClr>
              </a:solidFill>
            </a:endParaRPr>
          </a:p>
          <a:p>
            <a:pPr>
              <a:lnSpc>
                <a:spcPct val="110000"/>
              </a:lnSpc>
              <a:spcAft>
                <a:spcPts val="800"/>
              </a:spcAft>
            </a:pPr>
            <a:endParaRPr lang="en-US" sz="1600" b="1"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p:txBody>
      </p:sp>
      <p:sp>
        <p:nvSpPr>
          <p:cNvPr id="18" name="Freeform: Shape 17">
            <a:extLst>
              <a:ext uri="{FF2B5EF4-FFF2-40B4-BE49-F238E27FC236}">
                <a16:creationId xmlns:a16="http://schemas.microsoft.com/office/drawing/2014/main" id="{D3262674-A504-4C90-BBBB-94D20F92A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310CDE9C-32DD-5125-1EA8-8751C4A1301B}"/>
              </a:ext>
            </a:extLst>
          </p:cNvPr>
          <p:cNvPicPr>
            <a:picLocks noChangeAspect="1"/>
          </p:cNvPicPr>
          <p:nvPr/>
        </p:nvPicPr>
        <p:blipFill>
          <a:blip r:embed="rId2"/>
          <a:stretch>
            <a:fillRect/>
          </a:stretch>
        </p:blipFill>
        <p:spPr>
          <a:xfrm>
            <a:off x="10067135" y="148059"/>
            <a:ext cx="1954535" cy="1114085"/>
          </a:xfrm>
          <a:prstGeom prst="rect">
            <a:avLst/>
          </a:prstGeom>
        </p:spPr>
      </p:pic>
    </p:spTree>
    <p:extLst>
      <p:ext uri="{BB962C8B-B14F-4D97-AF65-F5344CB8AC3E}">
        <p14:creationId xmlns:p14="http://schemas.microsoft.com/office/powerpoint/2010/main" val="224899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1" name="Freeform: Shape 1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Shape 1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A82E9B-3564-CFF7-FE09-5D874FFCB570}"/>
              </a:ext>
            </a:extLst>
          </p:cNvPr>
          <p:cNvSpPr txBox="1"/>
          <p:nvPr/>
        </p:nvSpPr>
        <p:spPr>
          <a:xfrm>
            <a:off x="363887" y="233830"/>
            <a:ext cx="9891737" cy="3496214"/>
          </a:xfrm>
          <a:prstGeom prst="rect">
            <a:avLst/>
          </a:prstGeom>
        </p:spPr>
        <p:txBody>
          <a:bodyPr vert="horz" wrap="square" lIns="0" tIns="0" rIns="0" bIns="0" rtlCol="0" anchor="t" anchorCtr="0">
            <a:normAutofit/>
          </a:bodyPr>
          <a:lstStyle/>
          <a:p>
            <a:pPr>
              <a:spcBef>
                <a:spcPct val="0"/>
              </a:spcBef>
              <a:spcAft>
                <a:spcPts val="600"/>
              </a:spcAft>
            </a:pPr>
            <a:r>
              <a:rPr lang="en-US" sz="6000" dirty="0">
                <a:latin typeface="+mj-lt"/>
                <a:ea typeface="+mj-ea"/>
                <a:cs typeface="+mj-cs"/>
              </a:rPr>
              <a:t>B) Research Group Culture</a:t>
            </a:r>
          </a:p>
        </p:txBody>
      </p:sp>
      <p:sp>
        <p:nvSpPr>
          <p:cNvPr id="5" name="TextBox 4">
            <a:extLst>
              <a:ext uri="{FF2B5EF4-FFF2-40B4-BE49-F238E27FC236}">
                <a16:creationId xmlns:a16="http://schemas.microsoft.com/office/drawing/2014/main" id="{3B5A1CE9-78B5-6CD0-00E5-A5DC2097DC5C}"/>
              </a:ext>
            </a:extLst>
          </p:cNvPr>
          <p:cNvSpPr txBox="1"/>
          <p:nvPr/>
        </p:nvSpPr>
        <p:spPr>
          <a:xfrm>
            <a:off x="363887" y="1522184"/>
            <a:ext cx="10357869" cy="4570641"/>
          </a:xfrm>
          <a:prstGeom prst="rect">
            <a:avLst/>
          </a:prstGeom>
        </p:spPr>
        <p:txBody>
          <a:bodyPr vert="horz" wrap="square" lIns="0" tIns="0" rIns="0" bIns="0" rtlCol="0" anchor="t">
            <a:normAutofit fontScale="92500" lnSpcReduction="10000"/>
          </a:bodyPr>
          <a:lstStyle/>
          <a:p>
            <a:pPr>
              <a:lnSpc>
                <a:spcPct val="110000"/>
              </a:lnSpc>
              <a:spcAft>
                <a:spcPts val="800"/>
              </a:spcAft>
            </a:pPr>
            <a:r>
              <a:rPr lang="en-US" sz="1600" b="1" dirty="0">
                <a:solidFill>
                  <a:schemeClr val="tx1">
                    <a:alpha val="60000"/>
                  </a:schemeClr>
                </a:solidFill>
              </a:rPr>
              <a:t>4) GOOD CITIZENSHIP</a:t>
            </a:r>
          </a:p>
          <a:p>
            <a:pPr>
              <a:lnSpc>
                <a:spcPct val="110000"/>
              </a:lnSpc>
              <a:spcAft>
                <a:spcPts val="800"/>
              </a:spcAft>
            </a:pPr>
            <a:r>
              <a:rPr lang="en-US" sz="1600" dirty="0">
                <a:solidFill>
                  <a:schemeClr val="tx1">
                    <a:alpha val="60000"/>
                  </a:schemeClr>
                </a:solidFill>
              </a:rPr>
              <a:t>We expect group members to help each other and the lab generally, rather than thinking of personal gain. This includes:</a:t>
            </a:r>
          </a:p>
          <a:p>
            <a:pPr marL="800100" lvl="1" indent="-342900">
              <a:lnSpc>
                <a:spcPct val="110000"/>
              </a:lnSpc>
              <a:spcAft>
                <a:spcPts val="800"/>
              </a:spcAft>
              <a:buFont typeface="+mj-lt"/>
              <a:buAutoNum type="alphaLcParenR"/>
            </a:pPr>
            <a:r>
              <a:rPr lang="en-US" sz="1600" b="1" dirty="0">
                <a:solidFill>
                  <a:schemeClr val="accent2">
                    <a:lumMod val="40000"/>
                    <a:lumOff val="60000"/>
                    <a:alpha val="60000"/>
                  </a:schemeClr>
                </a:solidFill>
              </a:rPr>
              <a:t>Lab maintenance</a:t>
            </a:r>
            <a:r>
              <a:rPr lang="en-US" sz="1600" dirty="0">
                <a:solidFill>
                  <a:schemeClr val="tx1">
                    <a:alpha val="60000"/>
                  </a:schemeClr>
                </a:solidFill>
              </a:rPr>
              <a:t>. Keeping lab areas clean and tidy, maintaining &amp; calibrating equipment, health &amp; safety</a:t>
            </a:r>
          </a:p>
          <a:p>
            <a:pPr marL="800100" lvl="1" indent="-342900">
              <a:lnSpc>
                <a:spcPct val="110000"/>
              </a:lnSpc>
              <a:spcAft>
                <a:spcPts val="800"/>
              </a:spcAft>
              <a:buFont typeface="+mj-lt"/>
              <a:buAutoNum type="alphaLcParenR"/>
            </a:pPr>
            <a:r>
              <a:rPr lang="en-US" sz="1600" b="1" dirty="0">
                <a:solidFill>
                  <a:schemeClr val="accent2">
                    <a:lumMod val="40000"/>
                    <a:lumOff val="60000"/>
                    <a:alpha val="60000"/>
                  </a:schemeClr>
                </a:solidFill>
              </a:rPr>
              <a:t>Lab admin</a:t>
            </a:r>
            <a:r>
              <a:rPr lang="en-US" sz="1600" dirty="0">
                <a:solidFill>
                  <a:schemeClr val="tx1">
                    <a:alpha val="60000"/>
                  </a:schemeClr>
                </a:solidFill>
              </a:rPr>
              <a:t>. Tasks such as checking stocks, ordering, collecting orders.</a:t>
            </a:r>
          </a:p>
          <a:p>
            <a:pPr marL="800100" lvl="1" indent="-342900">
              <a:lnSpc>
                <a:spcPct val="110000"/>
              </a:lnSpc>
              <a:spcAft>
                <a:spcPts val="800"/>
              </a:spcAft>
              <a:buFont typeface="+mj-lt"/>
              <a:buAutoNum type="alphaLcParenR"/>
            </a:pPr>
            <a:r>
              <a:rPr lang="en-US" sz="1600" b="1" dirty="0">
                <a:solidFill>
                  <a:schemeClr val="accent2">
                    <a:lumMod val="40000"/>
                    <a:lumOff val="60000"/>
                    <a:alpha val="60000"/>
                  </a:schemeClr>
                </a:solidFill>
              </a:rPr>
              <a:t>BMS support</a:t>
            </a:r>
            <a:r>
              <a:rPr lang="en-US" sz="1600" dirty="0">
                <a:solidFill>
                  <a:schemeClr val="accent2">
                    <a:lumMod val="40000"/>
                    <a:lumOff val="60000"/>
                    <a:alpha val="60000"/>
                  </a:schemeClr>
                </a:solidFill>
              </a:rPr>
              <a:t>. </a:t>
            </a:r>
            <a:r>
              <a:rPr lang="en-US" sz="1600" dirty="0">
                <a:solidFill>
                  <a:schemeClr val="tx1">
                    <a:alpha val="60000"/>
                  </a:schemeClr>
                </a:solidFill>
              </a:rPr>
              <a:t>Helping manage colonies, keeping areas tidy, ensuring facilities are working, training and competence, compliance with regulations</a:t>
            </a:r>
          </a:p>
          <a:p>
            <a:pPr marL="800100" lvl="1" indent="-342900">
              <a:lnSpc>
                <a:spcPct val="110000"/>
              </a:lnSpc>
              <a:spcAft>
                <a:spcPts val="800"/>
              </a:spcAft>
              <a:buFont typeface="+mj-lt"/>
              <a:buAutoNum type="alphaLcParenR"/>
            </a:pPr>
            <a:r>
              <a:rPr lang="en-US" sz="1600" b="1" dirty="0">
                <a:solidFill>
                  <a:schemeClr val="accent2">
                    <a:lumMod val="40000"/>
                    <a:lumOff val="60000"/>
                    <a:alpha val="60000"/>
                  </a:schemeClr>
                </a:solidFill>
              </a:rPr>
              <a:t>Advising and support</a:t>
            </a:r>
            <a:r>
              <a:rPr lang="en-US" sz="1600" dirty="0">
                <a:solidFill>
                  <a:schemeClr val="tx1">
                    <a:alpha val="60000"/>
                  </a:schemeClr>
                </a:solidFill>
              </a:rPr>
              <a:t>. Sharing expertise, equipment training, supporting others experiments.</a:t>
            </a:r>
          </a:p>
          <a:p>
            <a:pPr marL="800100" lvl="1" indent="-342900">
              <a:lnSpc>
                <a:spcPct val="110000"/>
              </a:lnSpc>
              <a:spcAft>
                <a:spcPts val="800"/>
              </a:spcAft>
              <a:buFont typeface="+mj-lt"/>
              <a:buAutoNum type="alphaLcParenR"/>
            </a:pPr>
            <a:r>
              <a:rPr lang="en-US" sz="1600" b="1" dirty="0">
                <a:solidFill>
                  <a:schemeClr val="accent2">
                    <a:lumMod val="40000"/>
                    <a:lumOff val="60000"/>
                    <a:alpha val="60000"/>
                  </a:schemeClr>
                </a:solidFill>
              </a:rPr>
              <a:t>Special events</a:t>
            </a:r>
            <a:r>
              <a:rPr lang="en-US" sz="1600" dirty="0">
                <a:solidFill>
                  <a:schemeClr val="tx1">
                    <a:alpha val="60000"/>
                  </a:schemeClr>
                </a:solidFill>
              </a:rPr>
              <a:t>. Helping with visiting colleagues and guests, public engagement and teaching.</a:t>
            </a:r>
          </a:p>
          <a:p>
            <a:pPr>
              <a:lnSpc>
                <a:spcPct val="110000"/>
              </a:lnSpc>
              <a:spcAft>
                <a:spcPts val="800"/>
              </a:spcAft>
            </a:pPr>
            <a:br>
              <a:rPr lang="en-US" sz="1600" dirty="0">
                <a:solidFill>
                  <a:schemeClr val="tx1">
                    <a:alpha val="60000"/>
                  </a:schemeClr>
                </a:solidFill>
              </a:rPr>
            </a:br>
            <a:r>
              <a:rPr lang="en-US" sz="1600" dirty="0">
                <a:solidFill>
                  <a:schemeClr val="tx1">
                    <a:alpha val="60000"/>
                  </a:schemeClr>
                </a:solidFill>
              </a:rPr>
              <a:t>Some of these activities can be time-consuming, so finding a balance is key. These should not impact your research progress. And not everyone has capacity to take on additional work due to working part time, disability or caring duties. We recommend discussing any potential activities that take time away from your main research with your PI.</a:t>
            </a:r>
          </a:p>
          <a:p>
            <a:pPr>
              <a:lnSpc>
                <a:spcPct val="110000"/>
              </a:lnSpc>
              <a:spcAft>
                <a:spcPts val="800"/>
              </a:spcAft>
            </a:pPr>
            <a:endParaRPr lang="en-US" sz="1600" dirty="0">
              <a:solidFill>
                <a:schemeClr val="tx1">
                  <a:alpha val="60000"/>
                </a:schemeClr>
              </a:solidFill>
            </a:endParaRPr>
          </a:p>
          <a:p>
            <a:pPr algn="ctr">
              <a:lnSpc>
                <a:spcPct val="110000"/>
              </a:lnSpc>
              <a:spcAft>
                <a:spcPts val="800"/>
              </a:spcAft>
            </a:pPr>
            <a:r>
              <a:rPr lang="en-GB" sz="1900" b="1" i="1" dirty="0">
                <a:solidFill>
                  <a:schemeClr val="accent2">
                    <a:lumMod val="40000"/>
                    <a:lumOff val="60000"/>
                    <a:alpha val="60000"/>
                  </a:schemeClr>
                </a:solidFill>
              </a:rPr>
              <a:t>The success of the group is dependent upon group members working together</a:t>
            </a:r>
            <a:endParaRPr lang="en-US" sz="1900" b="1" i="1" dirty="0">
              <a:solidFill>
                <a:schemeClr val="accent2">
                  <a:lumMod val="40000"/>
                  <a:lumOff val="60000"/>
                  <a:alpha val="60000"/>
                </a:schemeClr>
              </a:solidFill>
            </a:endParaRPr>
          </a:p>
          <a:p>
            <a:pPr>
              <a:lnSpc>
                <a:spcPct val="110000"/>
              </a:lnSpc>
              <a:spcAft>
                <a:spcPts val="800"/>
              </a:spcAft>
            </a:pPr>
            <a:endParaRPr lang="en-US" sz="1600" dirty="0">
              <a:solidFill>
                <a:schemeClr val="tx1">
                  <a:alpha val="60000"/>
                </a:schemeClr>
              </a:solidFill>
            </a:endParaRPr>
          </a:p>
          <a:p>
            <a:pPr>
              <a:lnSpc>
                <a:spcPct val="110000"/>
              </a:lnSpc>
              <a:spcAft>
                <a:spcPts val="800"/>
              </a:spcAft>
            </a:pPr>
            <a:endParaRPr lang="en-US" sz="1600" dirty="0">
              <a:solidFill>
                <a:schemeClr val="tx1">
                  <a:alpha val="60000"/>
                </a:schemeClr>
              </a:solidFill>
            </a:endParaRPr>
          </a:p>
        </p:txBody>
      </p:sp>
      <p:sp>
        <p:nvSpPr>
          <p:cNvPr id="18" name="Freeform: Shape 17">
            <a:extLst>
              <a:ext uri="{FF2B5EF4-FFF2-40B4-BE49-F238E27FC236}">
                <a16:creationId xmlns:a16="http://schemas.microsoft.com/office/drawing/2014/main" id="{D3262674-A504-4C90-BBBB-94D20F92A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a:extLst>
              <a:ext uri="{FF2B5EF4-FFF2-40B4-BE49-F238E27FC236}">
                <a16:creationId xmlns:a16="http://schemas.microsoft.com/office/drawing/2014/main" id="{310CDE9C-32DD-5125-1EA8-8751C4A1301B}"/>
              </a:ext>
            </a:extLst>
          </p:cNvPr>
          <p:cNvPicPr>
            <a:picLocks noChangeAspect="1"/>
          </p:cNvPicPr>
          <p:nvPr/>
        </p:nvPicPr>
        <p:blipFill>
          <a:blip r:embed="rId2"/>
          <a:stretch>
            <a:fillRect/>
          </a:stretch>
        </p:blipFill>
        <p:spPr>
          <a:xfrm>
            <a:off x="10067135" y="148059"/>
            <a:ext cx="1954535" cy="1114085"/>
          </a:xfrm>
          <a:prstGeom prst="rect">
            <a:avLst/>
          </a:prstGeom>
        </p:spPr>
      </p:pic>
    </p:spTree>
    <p:extLst>
      <p:ext uri="{BB962C8B-B14F-4D97-AF65-F5344CB8AC3E}">
        <p14:creationId xmlns:p14="http://schemas.microsoft.com/office/powerpoint/2010/main" val="184631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663</TotalTime>
  <Words>2722</Words>
  <Application>Microsoft Macintosh PowerPoint</Application>
  <PresentationFormat>Widescreen</PresentationFormat>
  <Paragraphs>117</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Avenir Next LT Pro</vt:lpstr>
      <vt:lpstr>3DFloatVTI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peirson</dc:creator>
  <cp:lastModifiedBy>Karla Miller</cp:lastModifiedBy>
  <cp:revision>29</cp:revision>
  <dcterms:created xsi:type="dcterms:W3CDTF">2023-04-26T08:05:56Z</dcterms:created>
  <dcterms:modified xsi:type="dcterms:W3CDTF">2024-06-03T12:28:18Z</dcterms:modified>
</cp:coreProperties>
</file>